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57"/>
  </p:notesMasterIdLst>
  <p:handoutMasterIdLst>
    <p:handoutMasterId r:id="rId58"/>
  </p:handoutMasterIdLst>
  <p:sldIdLst>
    <p:sldId id="442" r:id="rId2"/>
    <p:sldId id="264" r:id="rId3"/>
    <p:sldId id="268" r:id="rId4"/>
    <p:sldId id="493" r:id="rId5"/>
    <p:sldId id="298" r:id="rId6"/>
    <p:sldId id="518" r:id="rId7"/>
    <p:sldId id="427" r:id="rId8"/>
    <p:sldId id="513" r:id="rId9"/>
    <p:sldId id="521" r:id="rId10"/>
    <p:sldId id="490" r:id="rId11"/>
    <p:sldId id="466" r:id="rId12"/>
    <p:sldId id="260" r:id="rId13"/>
    <p:sldId id="424" r:id="rId14"/>
    <p:sldId id="480" r:id="rId15"/>
    <p:sldId id="561" r:id="rId16"/>
    <p:sldId id="505" r:id="rId17"/>
    <p:sldId id="507" r:id="rId18"/>
    <p:sldId id="483" r:id="rId19"/>
    <p:sldId id="588" r:id="rId20"/>
    <p:sldId id="492" r:id="rId21"/>
    <p:sldId id="582" r:id="rId22"/>
    <p:sldId id="583" r:id="rId23"/>
    <p:sldId id="538" r:id="rId24"/>
    <p:sldId id="547" r:id="rId25"/>
    <p:sldId id="548" r:id="rId26"/>
    <p:sldId id="539" r:id="rId27"/>
    <p:sldId id="565" r:id="rId28"/>
    <p:sldId id="566" r:id="rId29"/>
    <p:sldId id="567" r:id="rId30"/>
    <p:sldId id="486" r:id="rId31"/>
    <p:sldId id="569" r:id="rId32"/>
    <p:sldId id="570" r:id="rId33"/>
    <p:sldId id="534" r:id="rId34"/>
    <p:sldId id="311" r:id="rId35"/>
    <p:sldId id="576" r:id="rId36"/>
    <p:sldId id="310" r:id="rId37"/>
    <p:sldId id="584" r:id="rId38"/>
    <p:sldId id="300" r:id="rId39"/>
    <p:sldId id="288" r:id="rId40"/>
    <p:sldId id="309" r:id="rId41"/>
    <p:sldId id="307" r:id="rId42"/>
    <p:sldId id="589" r:id="rId43"/>
    <p:sldId id="590" r:id="rId44"/>
    <p:sldId id="585" r:id="rId45"/>
    <p:sldId id="573" r:id="rId46"/>
    <p:sldId id="540" r:id="rId47"/>
    <p:sldId id="578" r:id="rId48"/>
    <p:sldId id="579" r:id="rId49"/>
    <p:sldId id="580" r:id="rId50"/>
    <p:sldId id="581" r:id="rId51"/>
    <p:sldId id="575" r:id="rId52"/>
    <p:sldId id="571" r:id="rId53"/>
    <p:sldId id="542" r:id="rId54"/>
    <p:sldId id="577" r:id="rId55"/>
    <p:sldId id="287" r:id="rId56"/>
  </p:sldIdLst>
  <p:sldSz cx="12192000" cy="6858000"/>
  <p:notesSz cx="6881813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e Coughlan" initials="" lastIdx="2" clrIdx="0"/>
  <p:cmAuthor id="2" name="Jory Burso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78"/>
    <a:srgbClr val="5B9BD5"/>
    <a:srgbClr val="00B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8"/>
    <p:restoredTop sz="97030" autoAdjust="0"/>
  </p:normalViewPr>
  <p:slideViewPr>
    <p:cSldViewPr snapToGrid="0">
      <p:cViewPr varScale="1">
        <p:scale>
          <a:sx n="116" d="100"/>
          <a:sy n="116" d="100"/>
        </p:scale>
        <p:origin x="5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8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B0BC92-4238-F453-1F53-E86656531F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0DEDD-5DBA-F416-6D2C-39ECA77FF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D56D3-8C84-1147-B9A3-CE724532DF2C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309F6-2B6D-FF19-2B82-3D74B9935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287B7-23CE-BC1A-3407-0D365A75B4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B853C-5C5F-5341-A655-0FF59FB8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20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118" cy="46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101" y="0"/>
            <a:ext cx="2982118" cy="46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2900" y="696912"/>
            <a:ext cx="6196012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181" y="4415789"/>
            <a:ext cx="5505450" cy="4183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82118" cy="46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101" y="8829967"/>
            <a:ext cx="2982118" cy="46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153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8181" y="4415789"/>
            <a:ext cx="5505450" cy="4183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8181" y="4415789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it comes to meeting the OpenChain industry standard for open source compliance, we are fostering a diverse series of options for our diverse range of stakeholders, from self-certification to independent compliance assessments to third party certification. For example, a company can use our free online questionnaire to self-certify without cost. Or they can hire a third party certifier to have outside confirmation of processes. It is up to the company and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market.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:notes"/>
          <p:cNvSpPr txBox="1">
            <a:spLocks noGrp="1"/>
          </p:cNvSpPr>
          <p:nvPr>
            <p:ph type="sldNum" idx="12"/>
          </p:nvPr>
        </p:nvSpPr>
        <p:spPr>
          <a:xfrm>
            <a:off x="3898101" y="8829967"/>
            <a:ext cx="29820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C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35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8181" y="4415789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provide a wide range of reference materials and translations.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90650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bbeb37c32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7bbeb37c32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899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714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581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44aaa0767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44aaa0767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00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44aaa0767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44aaa0767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589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bbeb37c32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7bbeb37c32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395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560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392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4aaa0767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4aaa0767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bbeb37c32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7bbeb37c32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166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888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452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5714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43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8181" y="4415789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resources make a real difference to companies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52369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623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669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441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6cbe31ec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6cbe31ec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69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4aaa0767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4aaa0767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909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bbeb37c32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7bbeb37c32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9145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6cbe31ec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6cbe31ec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733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6cbe31ec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6cbe31ec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891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6cbe31ec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6cbe31ec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5185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6cbe31ec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6cbe31ec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0928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6cbe31ec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6cbe31ec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513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279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bbeb37c32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7bbeb37c32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3851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510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44aaa0767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44aaa0767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5498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2223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814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2456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bbeb37c32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7bbeb37c32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794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a0b78de9d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1a0b78de9d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5850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6cbe31ec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6cbe31ec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78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295dd461e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295dd461e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014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88181" y="4415789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>
              <a:spcBef>
                <a:spcPts val="0"/>
              </a:spcBef>
              <a:buNone/>
            </a:pPr>
            <a:r>
              <a:rPr lang="en-CA" dirty="0"/>
              <a:t>Here are some examples of our global work groups and when they started.</a:t>
            </a:r>
            <a:endParaRPr lang="en-CA" sz="12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:notes"/>
          <p:cNvSpPr txBox="1">
            <a:spLocks noGrp="1"/>
          </p:cNvSpPr>
          <p:nvPr>
            <p:ph type="sldNum" idx="12"/>
          </p:nvPr>
        </p:nvSpPr>
        <p:spPr>
          <a:xfrm>
            <a:off x="3898101" y="8829967"/>
            <a:ext cx="29820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C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423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67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bbeb37c3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7bbeb37c3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18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8181" y="4415789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OpenChain standards define the big picture, showing the inflection points where a company should have processes, policies or training.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:notes"/>
          <p:cNvSpPr txBox="1">
            <a:spLocks noGrp="1"/>
          </p:cNvSpPr>
          <p:nvPr>
            <p:ph type="sldNum" idx="12"/>
          </p:nvPr>
        </p:nvSpPr>
        <p:spPr>
          <a:xfrm>
            <a:off x="3898101" y="8829967"/>
            <a:ext cx="29820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C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931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>
  <p:cSld name="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ctrTitle"/>
          </p:nvPr>
        </p:nvSpPr>
        <p:spPr>
          <a:xfrm>
            <a:off x="797467" y="1635171"/>
            <a:ext cx="7859516" cy="2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15"/>
          <p:cNvSpPr txBox="1">
            <a:spLocks noGrp="1"/>
          </p:cNvSpPr>
          <p:nvPr>
            <p:ph type="subTitle" idx="1"/>
          </p:nvPr>
        </p:nvSpPr>
        <p:spPr>
          <a:xfrm>
            <a:off x="797451" y="3621217"/>
            <a:ext cx="10962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0784" y="5646707"/>
            <a:ext cx="1592899" cy="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6102" y="5496905"/>
            <a:ext cx="1440365" cy="824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14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 preserve="1" userDrawn="1">
  <p:cSld name="1_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p16">
            <a:extLst>
              <a:ext uri="{FF2B5EF4-FFF2-40B4-BE49-F238E27FC236}">
                <a16:creationId xmlns:a16="http://schemas.microsoft.com/office/drawing/2014/main" id="{0DBA27E7-6925-3831-89E6-C571EFA1C80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5600" y="1674733"/>
            <a:ext cx="113608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3" name="Google Shape;109;p16">
            <a:extLst>
              <a:ext uri="{FF2B5EF4-FFF2-40B4-BE49-F238E27FC236}">
                <a16:creationId xmlns:a16="http://schemas.microsoft.com/office/drawing/2014/main" id="{C19A336B-8553-FA6C-405C-C7617ED825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8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E2BA09E-FBED-F3ED-6FBF-ACFF2B948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921" y="118717"/>
            <a:ext cx="2053112" cy="11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 preserve="1" userDrawn="1">
  <p:cSld name="1_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p16">
            <a:extLst>
              <a:ext uri="{FF2B5EF4-FFF2-40B4-BE49-F238E27FC236}">
                <a16:creationId xmlns:a16="http://schemas.microsoft.com/office/drawing/2014/main" id="{0DBA27E7-6925-3831-89E6-C571EFA1C80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5600" y="1674733"/>
            <a:ext cx="113608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3" name="Google Shape;109;p16">
            <a:extLst>
              <a:ext uri="{FF2B5EF4-FFF2-40B4-BE49-F238E27FC236}">
                <a16:creationId xmlns:a16="http://schemas.microsoft.com/office/drawing/2014/main" id="{C19A336B-8553-FA6C-405C-C7617ED825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8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E2BA09E-FBED-F3ED-6FBF-ACFF2B948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921" y="118717"/>
            <a:ext cx="2053112" cy="1175115"/>
          </a:xfrm>
          <a:prstGeom prst="rect">
            <a:avLst/>
          </a:prstGeom>
        </p:spPr>
      </p:pic>
      <p:pic>
        <p:nvPicPr>
          <p:cNvPr id="5" name="Picture 4" descr="A picture containing graphics, clipart, black and white, cartoon&#10;&#10;Description automatically generated">
            <a:extLst>
              <a:ext uri="{FF2B5EF4-FFF2-40B4-BE49-F238E27FC236}">
                <a16:creationId xmlns:a16="http://schemas.microsoft.com/office/drawing/2014/main" id="{FF7F76EF-038E-99D6-673D-5CD739E53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7189" y="4860235"/>
            <a:ext cx="2983062" cy="18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 preserve="1" userDrawn="1">
  <p:cSld name="1_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p16">
            <a:extLst>
              <a:ext uri="{FF2B5EF4-FFF2-40B4-BE49-F238E27FC236}">
                <a16:creationId xmlns:a16="http://schemas.microsoft.com/office/drawing/2014/main" id="{0DBA27E7-6925-3831-89E6-C571EFA1C80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5600" y="1674733"/>
            <a:ext cx="113608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3" name="Google Shape;109;p16">
            <a:extLst>
              <a:ext uri="{FF2B5EF4-FFF2-40B4-BE49-F238E27FC236}">
                <a16:creationId xmlns:a16="http://schemas.microsoft.com/office/drawing/2014/main" id="{C19A336B-8553-FA6C-405C-C7617ED825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8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E2BA09E-FBED-F3ED-6FBF-ACFF2B948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921" y="118717"/>
            <a:ext cx="2053112" cy="1175115"/>
          </a:xfrm>
          <a:prstGeom prst="rect">
            <a:avLst/>
          </a:prstGeom>
        </p:spPr>
      </p:pic>
      <p:pic>
        <p:nvPicPr>
          <p:cNvPr id="5" name="Picture 4" descr="A picture containing penguin, sketch, flightless bird, cartoon&#10;&#10;Description automatically generated">
            <a:extLst>
              <a:ext uri="{FF2B5EF4-FFF2-40B4-BE49-F238E27FC236}">
                <a16:creationId xmlns:a16="http://schemas.microsoft.com/office/drawing/2014/main" id="{D9F84FEE-2B4F-7A5C-E05F-5C276A1FBF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13910" y="5078896"/>
            <a:ext cx="3058057" cy="162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19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, animated cartoon, illustration, graphics&#10;&#10;Description automatically generated">
            <a:extLst>
              <a:ext uri="{FF2B5EF4-FFF2-40B4-BE49-F238E27FC236}">
                <a16:creationId xmlns:a16="http://schemas.microsoft.com/office/drawing/2014/main" id="{9BF847B4-C99F-7F84-DE1C-0DA1EDFF7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9212" y="4532244"/>
            <a:ext cx="3364992" cy="2103120"/>
          </a:xfrm>
          <a:prstGeom prst="rect">
            <a:avLst/>
          </a:prstGeom>
        </p:spPr>
      </p:pic>
      <p:pic>
        <p:nvPicPr>
          <p:cNvPr id="8" name="Google Shape;44;p18">
            <a:extLst>
              <a:ext uri="{FF2B5EF4-FFF2-40B4-BE49-F238E27FC236}">
                <a16:creationId xmlns:a16="http://schemas.microsoft.com/office/drawing/2014/main" id="{3CDD71A4-CCAF-69BE-0E4F-7DF4EFEDD64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780" y="6201600"/>
            <a:ext cx="1294373" cy="426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1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4;p18">
            <a:extLst>
              <a:ext uri="{FF2B5EF4-FFF2-40B4-BE49-F238E27FC236}">
                <a16:creationId xmlns:a16="http://schemas.microsoft.com/office/drawing/2014/main" id="{3CDD71A4-CCAF-69BE-0E4F-7DF4EFEDD64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53780" y="6201600"/>
            <a:ext cx="1294373" cy="42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0A20619-15D8-90E6-79A1-C7F6474514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075" y="1324539"/>
            <a:ext cx="9083849" cy="1924050"/>
          </a:xfrm>
          <a:prstGeom prst="rect">
            <a:avLst/>
          </a:prstGeom>
        </p:spPr>
      </p:pic>
      <p:sp>
        <p:nvSpPr>
          <p:cNvPr id="5" name="Google Shape;14;p3">
            <a:extLst>
              <a:ext uri="{FF2B5EF4-FFF2-40B4-BE49-F238E27FC236}">
                <a16:creationId xmlns:a16="http://schemas.microsoft.com/office/drawing/2014/main" id="{77279616-5272-A72B-9451-947417C659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67" y="239763"/>
            <a:ext cx="9982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None/>
              <a:defRPr sz="3200" i="0" u="none" strike="noStrike" cap="none">
                <a:solidFill>
                  <a:srgbClr val="003778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859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nguin, flightless bird, cartoon, adaalie penguin&#10;&#10;Description automatically generated">
            <a:extLst>
              <a:ext uri="{FF2B5EF4-FFF2-40B4-BE49-F238E27FC236}">
                <a16:creationId xmlns:a16="http://schemas.microsoft.com/office/drawing/2014/main" id="{F1D6C79F-CAE8-188D-3921-EA71C667F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9212" y="4532243"/>
            <a:ext cx="3927308" cy="2095823"/>
          </a:xfrm>
          <a:prstGeom prst="rect">
            <a:avLst/>
          </a:prstGeom>
        </p:spPr>
      </p:pic>
      <p:pic>
        <p:nvPicPr>
          <p:cNvPr id="8" name="Google Shape;44;p18">
            <a:extLst>
              <a:ext uri="{FF2B5EF4-FFF2-40B4-BE49-F238E27FC236}">
                <a16:creationId xmlns:a16="http://schemas.microsoft.com/office/drawing/2014/main" id="{3CDD71A4-CCAF-69BE-0E4F-7DF4EFEDD64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780" y="6201600"/>
            <a:ext cx="1294373" cy="426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91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4;p18">
            <a:extLst>
              <a:ext uri="{FF2B5EF4-FFF2-40B4-BE49-F238E27FC236}">
                <a16:creationId xmlns:a16="http://schemas.microsoft.com/office/drawing/2014/main" id="{3CDD71A4-CCAF-69BE-0E4F-7DF4EFEDD64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53780" y="6201600"/>
            <a:ext cx="1294373" cy="42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9A54A7-678D-2264-346A-43347A63E4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0299" y="1403477"/>
            <a:ext cx="7891402" cy="4198225"/>
          </a:xfrm>
          <a:prstGeom prst="rect">
            <a:avLst/>
          </a:prstGeom>
        </p:spPr>
      </p:pic>
      <p:sp>
        <p:nvSpPr>
          <p:cNvPr id="3" name="Google Shape;14;p3">
            <a:extLst>
              <a:ext uri="{FF2B5EF4-FFF2-40B4-BE49-F238E27FC236}">
                <a16:creationId xmlns:a16="http://schemas.microsoft.com/office/drawing/2014/main" id="{0E2837CD-8ACB-9CBA-7979-7BC2D88E90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67" y="239763"/>
            <a:ext cx="9982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None/>
              <a:defRPr sz="3200" i="0" u="none" strike="noStrike" cap="none">
                <a:solidFill>
                  <a:srgbClr val="003778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4702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11243921" y="5908223"/>
            <a:ext cx="965600" cy="96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/>
          <p:nvPr/>
        </p:nvSpPr>
        <p:spPr>
          <a:xfrm rot="10800000">
            <a:off x="10268701" y="5908267"/>
            <a:ext cx="975200" cy="974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7" name="Google Shape;67;p9"/>
          <p:cNvSpPr/>
          <p:nvPr/>
        </p:nvSpPr>
        <p:spPr>
          <a:xfrm>
            <a:off x="11224800" y="0"/>
            <a:ext cx="967200" cy="96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373800" y="1688600"/>
            <a:ext cx="113608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3780" y="6201600"/>
            <a:ext cx="1294373" cy="426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01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 preserve="1" userDrawn="1">
  <p:cSld name="1_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5"/>
          <p:cNvSpPr txBox="1">
            <a:spLocks noGrp="1"/>
          </p:cNvSpPr>
          <p:nvPr>
            <p:ph type="subTitle" idx="1"/>
          </p:nvPr>
        </p:nvSpPr>
        <p:spPr>
          <a:xfrm>
            <a:off x="797451" y="3621217"/>
            <a:ext cx="10962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0784" y="5646707"/>
            <a:ext cx="1592899" cy="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6102" y="5496905"/>
            <a:ext cx="1440365" cy="82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graphics, clipart, black and white, cartoon&#10;&#10;Description automatically generated">
            <a:extLst>
              <a:ext uri="{FF2B5EF4-FFF2-40B4-BE49-F238E27FC236}">
                <a16:creationId xmlns:a16="http://schemas.microsoft.com/office/drawing/2014/main" id="{7CBC9D7F-728B-4740-F662-043B3478D9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05535" y="4190451"/>
            <a:ext cx="4054716" cy="2534198"/>
          </a:xfrm>
          <a:prstGeom prst="rect">
            <a:avLst/>
          </a:prstGeom>
        </p:spPr>
      </p:pic>
      <p:sp>
        <p:nvSpPr>
          <p:cNvPr id="2" name="Google Shape;10;p15">
            <a:extLst>
              <a:ext uri="{FF2B5EF4-FFF2-40B4-BE49-F238E27FC236}">
                <a16:creationId xmlns:a16="http://schemas.microsoft.com/office/drawing/2014/main" id="{E2745F97-4770-C5F7-E342-64C306E89ED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7467" y="1635171"/>
            <a:ext cx="7859516" cy="2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121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 preserve="1" userDrawn="1">
  <p:cSld name="1_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nguin, sketch, flightless bird, cartoon&#10;&#10;Description automatically generated">
            <a:extLst>
              <a:ext uri="{FF2B5EF4-FFF2-40B4-BE49-F238E27FC236}">
                <a16:creationId xmlns:a16="http://schemas.microsoft.com/office/drawing/2014/main" id="{490CB416-9B3E-5737-C32D-9D93078AD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6212" y="4286884"/>
            <a:ext cx="4545755" cy="2420042"/>
          </a:xfrm>
          <a:prstGeom prst="rect">
            <a:avLst/>
          </a:prstGeom>
        </p:spPr>
      </p:pic>
      <p:sp>
        <p:nvSpPr>
          <p:cNvPr id="11" name="Google Shape;11;p15"/>
          <p:cNvSpPr txBox="1">
            <a:spLocks noGrp="1"/>
          </p:cNvSpPr>
          <p:nvPr>
            <p:ph type="subTitle" idx="1"/>
          </p:nvPr>
        </p:nvSpPr>
        <p:spPr>
          <a:xfrm>
            <a:off x="797451" y="3621217"/>
            <a:ext cx="10962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784" y="5646707"/>
            <a:ext cx="1592899" cy="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6102" y="5496905"/>
            <a:ext cx="1440365" cy="8244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;p15">
            <a:extLst>
              <a:ext uri="{FF2B5EF4-FFF2-40B4-BE49-F238E27FC236}">
                <a16:creationId xmlns:a16="http://schemas.microsoft.com/office/drawing/2014/main" id="{05230CC0-7E4B-96AF-22EC-650B8548FFE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7467" y="1635171"/>
            <a:ext cx="7859516" cy="2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31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 preserve="1" userDrawn="1">
  <p:cSld name="1_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0784" y="5646707"/>
            <a:ext cx="1592899" cy="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6102" y="5496905"/>
            <a:ext cx="1440365" cy="8244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;p15">
            <a:extLst>
              <a:ext uri="{FF2B5EF4-FFF2-40B4-BE49-F238E27FC236}">
                <a16:creationId xmlns:a16="http://schemas.microsoft.com/office/drawing/2014/main" id="{21DA5977-6B74-0C30-99C5-022A74B2D6F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7467" y="1635171"/>
            <a:ext cx="7859516" cy="2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0281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 preserve="1" userDrawn="1">
  <p:cSld name="1_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0784" y="5646707"/>
            <a:ext cx="1592899" cy="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6102" y="5496905"/>
            <a:ext cx="1440365" cy="82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graphics, clipart, black and white, cartoon&#10;&#10;Description automatically generated">
            <a:extLst>
              <a:ext uri="{FF2B5EF4-FFF2-40B4-BE49-F238E27FC236}">
                <a16:creationId xmlns:a16="http://schemas.microsoft.com/office/drawing/2014/main" id="{D9FFCFEC-93F3-D51F-8777-FA481DFDF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05535" y="4190451"/>
            <a:ext cx="4054716" cy="2534198"/>
          </a:xfrm>
          <a:prstGeom prst="rect">
            <a:avLst/>
          </a:prstGeom>
        </p:spPr>
      </p:pic>
      <p:sp>
        <p:nvSpPr>
          <p:cNvPr id="4" name="Google Shape;10;p15">
            <a:extLst>
              <a:ext uri="{FF2B5EF4-FFF2-40B4-BE49-F238E27FC236}">
                <a16:creationId xmlns:a16="http://schemas.microsoft.com/office/drawing/2014/main" id="{08C2542E-BB90-500C-AD17-DAEB48923B9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7467" y="1635171"/>
            <a:ext cx="7859516" cy="2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888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 1" preserve="1" userDrawn="1">
  <p:cSld name="1_Section Header Dark 1">
    <p:bg>
      <p:bgPr>
        <a:gradFill>
          <a:gsLst>
            <a:gs pos="38000">
              <a:srgbClr val="003778"/>
            </a:gs>
            <a:gs pos="100000">
              <a:srgbClr val="076EB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0784" y="5646707"/>
            <a:ext cx="1592899" cy="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6102" y="5496905"/>
            <a:ext cx="1440365" cy="82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penguin, sketch, flightless bird, cartoon&#10;&#10;Description automatically generated">
            <a:extLst>
              <a:ext uri="{FF2B5EF4-FFF2-40B4-BE49-F238E27FC236}">
                <a16:creationId xmlns:a16="http://schemas.microsoft.com/office/drawing/2014/main" id="{ABA69610-570A-8775-7C1A-5FA64A73A4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6212" y="4286884"/>
            <a:ext cx="4545755" cy="2420042"/>
          </a:xfrm>
          <a:prstGeom prst="rect">
            <a:avLst/>
          </a:prstGeom>
        </p:spPr>
      </p:pic>
      <p:sp>
        <p:nvSpPr>
          <p:cNvPr id="4" name="Google Shape;10;p15">
            <a:extLst>
              <a:ext uri="{FF2B5EF4-FFF2-40B4-BE49-F238E27FC236}">
                <a16:creationId xmlns:a16="http://schemas.microsoft.com/office/drawing/2014/main" id="{4D5B7B9B-3B91-AA89-48B7-69AE38048DF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7467" y="1635171"/>
            <a:ext cx="7859516" cy="2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8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Full Width">
  <p:cSld name="Text Full Width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667" y="239763"/>
            <a:ext cx="9982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None/>
              <a:defRPr sz="3200" i="0" u="none" strike="noStrike" cap="none">
                <a:solidFill>
                  <a:srgbClr val="003778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667" y="1172167"/>
            <a:ext cx="11634000" cy="5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57189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68FDF"/>
              </a:buClr>
              <a:buSzPts val="1800"/>
              <a:buFont typeface="Arial"/>
              <a:buChar char="●"/>
              <a:defRPr sz="2400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4872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68FDF"/>
              </a:buClr>
              <a:buSzPts val="1700"/>
              <a:buFont typeface="Arial"/>
              <a:buChar char="○"/>
              <a:defRPr sz="2267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68FDF"/>
              </a:buClr>
              <a:buSzPts val="1600"/>
              <a:buFont typeface="Arial"/>
              <a:buChar char="■"/>
              <a:defRPr sz="2133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3178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68FDF"/>
              </a:buClr>
              <a:buSzPts val="1500"/>
              <a:buFont typeface="Arial"/>
              <a:buChar char="●"/>
              <a:defRPr sz="2000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68FDF"/>
              </a:buClr>
              <a:buSzPts val="1400"/>
              <a:buFont typeface="Arial"/>
              <a:buChar char="○"/>
              <a:defRPr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3C0CA-AF97-314A-AA44-08F61CE32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921" y="118804"/>
            <a:ext cx="2053112" cy="1175115"/>
          </a:xfrm>
          <a:prstGeom prst="rect">
            <a:avLst/>
          </a:prstGeom>
        </p:spPr>
      </p:pic>
      <p:pic>
        <p:nvPicPr>
          <p:cNvPr id="6" name="Google Shape;44;p18">
            <a:extLst>
              <a:ext uri="{FF2B5EF4-FFF2-40B4-BE49-F238E27FC236}">
                <a16:creationId xmlns:a16="http://schemas.microsoft.com/office/drawing/2014/main" id="{01DFF06F-6150-6AF4-A5D9-0F38FAD5932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780" y="6201600"/>
            <a:ext cx="1294373" cy="426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36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B1CAA-E260-B8E3-337A-1279636B3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921" y="118804"/>
            <a:ext cx="2053112" cy="1175115"/>
          </a:xfrm>
          <a:prstGeom prst="rect">
            <a:avLst/>
          </a:prstGeom>
        </p:spPr>
      </p:pic>
      <p:pic>
        <p:nvPicPr>
          <p:cNvPr id="3" name="Google Shape;44;p18">
            <a:extLst>
              <a:ext uri="{FF2B5EF4-FFF2-40B4-BE49-F238E27FC236}">
                <a16:creationId xmlns:a16="http://schemas.microsoft.com/office/drawing/2014/main" id="{70359C3E-AD60-C00A-ADDC-F612A002DFF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780" y="6201600"/>
            <a:ext cx="1294373" cy="426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;p3">
            <a:extLst>
              <a:ext uri="{FF2B5EF4-FFF2-40B4-BE49-F238E27FC236}">
                <a16:creationId xmlns:a16="http://schemas.microsoft.com/office/drawing/2014/main" id="{3DEDA0B5-4776-F3FC-B8F4-C05122FF00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67" y="239763"/>
            <a:ext cx="9982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None/>
              <a:defRPr sz="3200" i="0" u="none" strike="noStrike" cap="none">
                <a:solidFill>
                  <a:srgbClr val="003778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955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B1CAA-E260-B8E3-337A-1279636B3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921" y="118804"/>
            <a:ext cx="2053112" cy="1175115"/>
          </a:xfrm>
          <a:prstGeom prst="rect">
            <a:avLst/>
          </a:prstGeom>
        </p:spPr>
      </p:pic>
      <p:sp>
        <p:nvSpPr>
          <p:cNvPr id="4" name="Google Shape;14;p3">
            <a:extLst>
              <a:ext uri="{FF2B5EF4-FFF2-40B4-BE49-F238E27FC236}">
                <a16:creationId xmlns:a16="http://schemas.microsoft.com/office/drawing/2014/main" id="{E1991CDC-4EFB-7115-AC4A-2E75158372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67" y="239763"/>
            <a:ext cx="9982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None/>
              <a:defRPr sz="3200" i="0" u="none" strike="noStrike" cap="none">
                <a:solidFill>
                  <a:srgbClr val="003778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459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9063038" y="6194425"/>
            <a:ext cx="11334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19442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220325" y="6194425"/>
            <a:ext cx="11334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8" r:id="rId2"/>
    <p:sldLayoutId id="2147483679" r:id="rId3"/>
    <p:sldLayoutId id="2147483674" r:id="rId4"/>
    <p:sldLayoutId id="2147483680" r:id="rId5"/>
    <p:sldLayoutId id="2147483681" r:id="rId6"/>
    <p:sldLayoutId id="2147483665" r:id="rId7"/>
    <p:sldLayoutId id="2147483670" r:id="rId8"/>
    <p:sldLayoutId id="2147483673" r:id="rId9"/>
    <p:sldLayoutId id="2147483672" r:id="rId10"/>
    <p:sldLayoutId id="2147483682" r:id="rId11"/>
    <p:sldLayoutId id="2147483683" r:id="rId12"/>
    <p:sldLayoutId id="2147483669" r:id="rId13"/>
    <p:sldLayoutId id="2147483677" r:id="rId14"/>
    <p:sldLayoutId id="2147483675" r:id="rId15"/>
    <p:sldLayoutId id="2147483676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3778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c.de/en/digitale-transformation/pwc-bitkom-study-open-source-monitor-2021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10" Type="http://schemas.openxmlformats.org/officeDocument/2006/relationships/image" Target="../media/image134.sv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c.de/en/digitale-transformation/open-source-software-management-and-compliance/open-source-software-current-trends-and-developments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openchainproject.org/conformance-submissio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Chain-Project/License-Compliance-Specification/blob/master/2.1/en/openchainspec-2.1.md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OpenChain-Project/Security-Assurance-Specification/blob/main/Security-Assurance-Specification/1.1/en/openchain-security-specification-1.1.md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Chain-Project/License-Compliance-Specification/blob/master/Official/en/3.0/openchain-license-compliance-3.0.md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OpenChain-Project/Security-Assurance-Specification/blob/main/Security-Assurance-Specification/2.0/en/openchain-security-specification-2.0.m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Chain-Project/License-Compliance-Specification/issue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OpenChain-Project/Security-Assurance-Specification/issues/17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Chain-Project/Contribution-Process-Specification/blob/main/1.0/en/1.0.md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openchainproject.org/news/2023/08/23/contribution-spec-kick-off" TargetMode="External"/><Relationship Id="rId4" Type="http://schemas.openxmlformats.org/officeDocument/2006/relationships/hyperlink" Target="https://github.com/OpenChain-Project/Contribution-Process-Specification/issues/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Chain-Project/Telco-WG/blob/main/OpenChain%20Telco%20SBOM%20Specification.md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sts.openchainproject.org/g/telco/messages" TargetMode="External"/><Relationship Id="rId4" Type="http://schemas.openxmlformats.org/officeDocument/2006/relationships/hyperlink" Target="https://github.com/OpenChain-Project/Telco-WG/issue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Chain-Project/Meeting-Minutes/tree/main/Slides" TargetMode="External"/><Relationship Id="rId2" Type="http://schemas.openxmlformats.org/officeDocument/2006/relationships/hyperlink" Target="https://www.openchainproject.org/participat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sts.openchainproject.org/g/specification" TargetMode="External"/><Relationship Id="rId4" Type="http://schemas.openxmlformats.org/officeDocument/2006/relationships/hyperlink" Target="https://www.openchainproject.org/news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.png"/><Relationship Id="rId21" Type="http://schemas.openxmlformats.org/officeDocument/2006/relationships/image" Target="../media/image35.jpeg"/><Relationship Id="rId34" Type="http://schemas.openxmlformats.org/officeDocument/2006/relationships/image" Target="../media/image48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50" Type="http://schemas.openxmlformats.org/officeDocument/2006/relationships/image" Target="../media/image63.gif"/><Relationship Id="rId55" Type="http://schemas.openxmlformats.org/officeDocument/2006/relationships/image" Target="../media/image68.png"/><Relationship Id="rId63" Type="http://schemas.openxmlformats.org/officeDocument/2006/relationships/image" Target="../media/image76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jpeg"/><Relationship Id="rId29" Type="http://schemas.openxmlformats.org/officeDocument/2006/relationships/image" Target="../media/image43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jpg"/><Relationship Id="rId37" Type="http://schemas.openxmlformats.org/officeDocument/2006/relationships/image" Target="../media/image50.jpe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71.png"/><Relationship Id="rId66" Type="http://schemas.openxmlformats.org/officeDocument/2006/relationships/image" Target="../media/image79.png"/><Relationship Id="rId5" Type="http://schemas.openxmlformats.org/officeDocument/2006/relationships/image" Target="../media/image19.png"/><Relationship Id="rId61" Type="http://schemas.openxmlformats.org/officeDocument/2006/relationships/image" Target="../media/image74.png"/><Relationship Id="rId19" Type="http://schemas.openxmlformats.org/officeDocument/2006/relationships/image" Target="../media/image33.pn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hyperlink" Target="https://www.pwc.de/en/digitale-transformation/pwc-bitkom-study-open-source-monitor-2021.pdf" TargetMode="External"/><Relationship Id="rId43" Type="http://schemas.openxmlformats.org/officeDocument/2006/relationships/image" Target="../media/image56.jpg"/><Relationship Id="rId48" Type="http://schemas.openxmlformats.org/officeDocument/2006/relationships/image" Target="../media/image61.png"/><Relationship Id="rId56" Type="http://schemas.openxmlformats.org/officeDocument/2006/relationships/image" Target="../media/image69.jpg"/><Relationship Id="rId64" Type="http://schemas.openxmlformats.org/officeDocument/2006/relationships/image" Target="../media/image77.png"/><Relationship Id="rId8" Type="http://schemas.openxmlformats.org/officeDocument/2006/relationships/image" Target="../media/image22.png"/><Relationship Id="rId51" Type="http://schemas.openxmlformats.org/officeDocument/2006/relationships/image" Target="../media/image64.png"/><Relationship Id="rId3" Type="http://schemas.openxmlformats.org/officeDocument/2006/relationships/image" Target="../media/image17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jp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59" Type="http://schemas.openxmlformats.org/officeDocument/2006/relationships/image" Target="../media/image72.png"/><Relationship Id="rId20" Type="http://schemas.openxmlformats.org/officeDocument/2006/relationships/image" Target="../media/image34.png"/><Relationship Id="rId41" Type="http://schemas.openxmlformats.org/officeDocument/2006/relationships/image" Target="../media/image54.jpeg"/><Relationship Id="rId54" Type="http://schemas.openxmlformats.org/officeDocument/2006/relationships/image" Target="../media/image67.png"/><Relationship Id="rId6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5" Type="http://schemas.openxmlformats.org/officeDocument/2006/relationships/image" Target="../media/image29.jpe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49.png"/><Relationship Id="rId49" Type="http://schemas.openxmlformats.org/officeDocument/2006/relationships/image" Target="../media/image62.png"/><Relationship Id="rId57" Type="http://schemas.openxmlformats.org/officeDocument/2006/relationships/image" Target="../media/image70.png"/><Relationship Id="rId10" Type="http://schemas.openxmlformats.org/officeDocument/2006/relationships/image" Target="../media/image24.png"/><Relationship Id="rId31" Type="http://schemas.openxmlformats.org/officeDocument/2006/relationships/image" Target="../media/image45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60" Type="http://schemas.openxmlformats.org/officeDocument/2006/relationships/image" Target="../media/image73.png"/><Relationship Id="rId65" Type="http://schemas.openxmlformats.org/officeDocument/2006/relationships/image" Target="../media/image7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9" Type="http://schemas.openxmlformats.org/officeDocument/2006/relationships/image" Target="../media/image116.png"/><Relationship Id="rId21" Type="http://schemas.openxmlformats.org/officeDocument/2006/relationships/image" Target="../media/image98.jpg"/><Relationship Id="rId34" Type="http://schemas.openxmlformats.org/officeDocument/2006/relationships/image" Target="../media/image111.png"/><Relationship Id="rId42" Type="http://schemas.openxmlformats.org/officeDocument/2006/relationships/image" Target="../media/image119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06.png"/><Relationship Id="rId41" Type="http://schemas.openxmlformats.org/officeDocument/2006/relationships/image" Target="../media/image1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32" Type="http://schemas.openxmlformats.org/officeDocument/2006/relationships/image" Target="../media/image109.png"/><Relationship Id="rId37" Type="http://schemas.openxmlformats.org/officeDocument/2006/relationships/image" Target="../media/image114.png"/><Relationship Id="rId40" Type="http://schemas.openxmlformats.org/officeDocument/2006/relationships/image" Target="../media/image117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36" Type="http://schemas.openxmlformats.org/officeDocument/2006/relationships/image" Target="../media/image113.png"/><Relationship Id="rId10" Type="http://schemas.openxmlformats.org/officeDocument/2006/relationships/image" Target="../media/image87.jpg"/><Relationship Id="rId19" Type="http://schemas.openxmlformats.org/officeDocument/2006/relationships/image" Target="../media/image96.png"/><Relationship Id="rId31" Type="http://schemas.openxmlformats.org/officeDocument/2006/relationships/image" Target="../media/image108.png"/><Relationship Id="rId44" Type="http://schemas.openxmlformats.org/officeDocument/2006/relationships/image" Target="../media/image121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jp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Relationship Id="rId35" Type="http://schemas.openxmlformats.org/officeDocument/2006/relationships/image" Target="../media/image112.png"/><Relationship Id="rId43" Type="http://schemas.openxmlformats.org/officeDocument/2006/relationships/image" Target="../media/image120.png"/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33" Type="http://schemas.openxmlformats.org/officeDocument/2006/relationships/image" Target="../media/image110.png"/><Relationship Id="rId38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66536-E540-45AD-550F-9DCF06160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OpenChain Project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61ACA41-C1D6-AD45-7F8F-7254772649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Creating And Maintaining Standards For A Trusted Open Source Supply Chain</a:t>
            </a:r>
          </a:p>
        </p:txBody>
      </p:sp>
    </p:spTree>
    <p:extLst>
      <p:ext uri="{BB962C8B-B14F-4D97-AF65-F5344CB8AC3E}">
        <p14:creationId xmlns:p14="http://schemas.microsoft.com/office/powerpoint/2010/main" val="2147724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491B-C1F9-4488-37A7-0149F566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1,000+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74F7E-93DA-D830-DB2D-64349AAA4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dirty="0"/>
              <a:t>Companies Working On A Better Supply Chain</a:t>
            </a:r>
          </a:p>
        </p:txBody>
      </p:sp>
    </p:spTree>
    <p:extLst>
      <p:ext uri="{BB962C8B-B14F-4D97-AF65-F5344CB8AC3E}">
        <p14:creationId xmlns:p14="http://schemas.microsoft.com/office/powerpoint/2010/main" val="289815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205EC1-7C13-3C5A-1877-F6A2B073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Trust Built By Process Management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68301-38A1-12E0-A401-51A180E2F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OpenChain ISO/IEC 5230:2020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b="1" dirty="0"/>
              <a:t>Since Q4 2016~ as de facto standard , Q4 2020~ ISO/IEC</a:t>
            </a:r>
            <a:br>
              <a:rPr lang="en-US" dirty="0"/>
            </a:br>
            <a:r>
              <a:rPr lang="en-US" dirty="0"/>
              <a:t>The International Standard for open source license compliance.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OpenChain ISO/IEC 18974</a:t>
            </a:r>
            <a:b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/>
              <a:t>Since Q4 2022~ as de facto standard, Q4 2023 as ISO/IEC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/>
              <a:t>The International Standard for open source security assurance. </a:t>
            </a:r>
          </a:p>
          <a:p>
            <a:pPr marL="152396" indent="0">
              <a:buNone/>
            </a:pPr>
            <a:endParaRPr lang="en-US" dirty="0"/>
          </a:p>
          <a:p>
            <a:pPr marL="152396" indent="0" algn="ctr">
              <a:buNone/>
            </a:pPr>
            <a:r>
              <a:rPr lang="en-US" sz="2000" dirty="0"/>
              <a:t>High level process standards</a:t>
            </a:r>
          </a:p>
          <a:p>
            <a:pPr marL="152396" indent="0" algn="ctr">
              <a:buNone/>
            </a:pPr>
            <a:r>
              <a:rPr lang="en-US" sz="2000" dirty="0"/>
              <a:t>Simple, effective and suitable for companies of all sizes in all markets</a:t>
            </a:r>
          </a:p>
          <a:p>
            <a:pPr marL="152396" indent="0" algn="ctr">
              <a:buNone/>
            </a:pPr>
            <a:r>
              <a:rPr lang="en-US" sz="2000" dirty="0"/>
              <a:t>Openly developed by a vibrant user community and freely available to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23CD1-3E43-9BD1-B974-3D59CE73CBC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824339" y="6583680"/>
            <a:ext cx="367600" cy="2744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42356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F0E1D7F-C8EE-ED43-98DE-A4F2C02153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42" y="1529027"/>
            <a:ext cx="11129716" cy="2695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32CF3-3AA5-2901-FF38-BEF771394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The Standards Work Company By Company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645F15-7791-F3EC-BB05-BAC7E6B8D83E}"/>
              </a:ext>
            </a:extLst>
          </p:cNvPr>
          <p:cNvGrpSpPr/>
          <p:nvPr/>
        </p:nvGrpSpPr>
        <p:grpSpPr>
          <a:xfrm>
            <a:off x="1433381" y="5242540"/>
            <a:ext cx="9325237" cy="1416897"/>
            <a:chOff x="878129" y="5137983"/>
            <a:chExt cx="10435741" cy="1521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7FAD8F-FCAB-1760-6CF8-E4B01FEE88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11927" y="5831437"/>
              <a:ext cx="3792323" cy="828000"/>
              <a:chOff x="572609" y="2260512"/>
              <a:chExt cx="11046781" cy="2411908"/>
            </a:xfrm>
          </p:grpSpPr>
          <p:sp>
            <p:nvSpPr>
              <p:cNvPr id="5" name="角丸四角形 2">
                <a:extLst>
                  <a:ext uri="{FF2B5EF4-FFF2-40B4-BE49-F238E27FC236}">
                    <a16:creationId xmlns:a16="http://schemas.microsoft.com/office/drawing/2014/main" id="{F4C65377-F7C1-7E9F-245E-3550266BDA8E}"/>
                  </a:ext>
                </a:extLst>
              </p:cNvPr>
              <p:cNvSpPr/>
              <p:nvPr/>
            </p:nvSpPr>
            <p:spPr>
              <a:xfrm>
                <a:off x="4370197" y="2260512"/>
                <a:ext cx="3451604" cy="2411908"/>
              </a:xfrm>
              <a:prstGeom prst="roundRect">
                <a:avLst/>
              </a:prstGeom>
              <a:noFill/>
              <a:ln w="127000">
                <a:solidFill>
                  <a:srgbClr val="00B4C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正方形/長方形 22">
                <a:extLst>
                  <a:ext uri="{FF2B5EF4-FFF2-40B4-BE49-F238E27FC236}">
                    <a16:creationId xmlns:a16="http://schemas.microsoft.com/office/drawing/2014/main" id="{272F3046-C8E0-D026-A6F8-9C1833095ECE}"/>
                  </a:ext>
                </a:extLst>
              </p:cNvPr>
              <p:cNvSpPr/>
              <p:nvPr/>
            </p:nvSpPr>
            <p:spPr>
              <a:xfrm>
                <a:off x="6838227" y="3609424"/>
                <a:ext cx="1946849" cy="358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正方形/長方形 21">
                <a:extLst>
                  <a:ext uri="{FF2B5EF4-FFF2-40B4-BE49-F238E27FC236}">
                    <a16:creationId xmlns:a16="http://schemas.microsoft.com/office/drawing/2014/main" id="{7B82C424-F973-6204-991C-6DED6F1F905F}"/>
                  </a:ext>
                </a:extLst>
              </p:cNvPr>
              <p:cNvSpPr/>
              <p:nvPr/>
            </p:nvSpPr>
            <p:spPr>
              <a:xfrm>
                <a:off x="3462985" y="2585484"/>
                <a:ext cx="1946849" cy="358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角丸四角形 8">
                <a:extLst>
                  <a:ext uri="{FF2B5EF4-FFF2-40B4-BE49-F238E27FC236}">
                    <a16:creationId xmlns:a16="http://schemas.microsoft.com/office/drawing/2014/main" id="{916828AD-63AE-8E5A-C10F-4B9CCC00DC7D}"/>
                  </a:ext>
                </a:extLst>
              </p:cNvPr>
              <p:cNvSpPr/>
              <p:nvPr/>
            </p:nvSpPr>
            <p:spPr>
              <a:xfrm>
                <a:off x="572609" y="2450655"/>
                <a:ext cx="2661131" cy="1498661"/>
              </a:xfrm>
              <a:prstGeom prst="roundRect">
                <a:avLst/>
              </a:prstGeom>
              <a:noFill/>
              <a:ln w="127000">
                <a:solidFill>
                  <a:srgbClr val="00889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角丸四角形 11">
                <a:extLst>
                  <a:ext uri="{FF2B5EF4-FFF2-40B4-BE49-F238E27FC236}">
                    <a16:creationId xmlns:a16="http://schemas.microsoft.com/office/drawing/2014/main" id="{24CE60C6-0741-B8DD-C318-55638F08A996}"/>
                  </a:ext>
                </a:extLst>
              </p:cNvPr>
              <p:cNvSpPr/>
              <p:nvPr/>
            </p:nvSpPr>
            <p:spPr>
              <a:xfrm>
                <a:off x="8958259" y="2450655"/>
                <a:ext cx="2661131" cy="1498661"/>
              </a:xfrm>
              <a:prstGeom prst="roundRect">
                <a:avLst/>
              </a:prstGeom>
              <a:noFill/>
              <a:ln w="127000">
                <a:solidFill>
                  <a:srgbClr val="00889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右矢印 7">
                <a:extLst>
                  <a:ext uri="{FF2B5EF4-FFF2-40B4-BE49-F238E27FC236}">
                    <a16:creationId xmlns:a16="http://schemas.microsoft.com/office/drawing/2014/main" id="{7683D277-7858-156B-55CA-EBF7E1ED2BB6}"/>
                  </a:ext>
                </a:extLst>
              </p:cNvPr>
              <p:cNvSpPr/>
              <p:nvPr/>
            </p:nvSpPr>
            <p:spPr>
              <a:xfrm>
                <a:off x="3424478" y="3018778"/>
                <a:ext cx="754979" cy="424783"/>
              </a:xfrm>
              <a:prstGeom prst="rightArrow">
                <a:avLst>
                  <a:gd name="adj1" fmla="val 50000"/>
                  <a:gd name="adj2" fmla="val 83262"/>
                </a:avLst>
              </a:prstGeom>
              <a:solidFill>
                <a:srgbClr val="00B4C2"/>
              </a:solidFill>
              <a:ln>
                <a:solidFill>
                  <a:srgbClr val="0088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右矢印 18">
                <a:extLst>
                  <a:ext uri="{FF2B5EF4-FFF2-40B4-BE49-F238E27FC236}">
                    <a16:creationId xmlns:a16="http://schemas.microsoft.com/office/drawing/2014/main" id="{8DFAA165-7E3E-E4DE-60BB-19CD0D2FD172}"/>
                  </a:ext>
                </a:extLst>
              </p:cNvPr>
              <p:cNvSpPr/>
              <p:nvPr/>
            </p:nvSpPr>
            <p:spPr>
              <a:xfrm>
                <a:off x="8012540" y="3018778"/>
                <a:ext cx="754979" cy="424783"/>
              </a:xfrm>
              <a:prstGeom prst="rightArrow">
                <a:avLst>
                  <a:gd name="adj1" fmla="val 50000"/>
                  <a:gd name="adj2" fmla="val 83262"/>
                </a:avLst>
              </a:prstGeom>
              <a:solidFill>
                <a:srgbClr val="00B4C2"/>
              </a:solidFill>
              <a:ln>
                <a:solidFill>
                  <a:srgbClr val="0088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01BEF4A-F35E-58A9-0352-94E211099F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8129" y="5137983"/>
              <a:ext cx="3792323" cy="880145"/>
              <a:chOff x="572609" y="2108616"/>
              <a:chExt cx="11046781" cy="2563804"/>
            </a:xfrm>
          </p:grpSpPr>
          <p:sp>
            <p:nvSpPr>
              <p:cNvPr id="13" name="角丸四角形 2">
                <a:extLst>
                  <a:ext uri="{FF2B5EF4-FFF2-40B4-BE49-F238E27FC236}">
                    <a16:creationId xmlns:a16="http://schemas.microsoft.com/office/drawing/2014/main" id="{89842F99-04D7-A2BF-D5F2-F750E842499C}"/>
                  </a:ext>
                </a:extLst>
              </p:cNvPr>
              <p:cNvSpPr/>
              <p:nvPr/>
            </p:nvSpPr>
            <p:spPr>
              <a:xfrm>
                <a:off x="4370197" y="2260512"/>
                <a:ext cx="3451604" cy="2411908"/>
              </a:xfrm>
              <a:prstGeom prst="roundRect">
                <a:avLst/>
              </a:prstGeom>
              <a:noFill/>
              <a:ln w="127000">
                <a:solidFill>
                  <a:srgbClr val="00B4C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22">
                <a:extLst>
                  <a:ext uri="{FF2B5EF4-FFF2-40B4-BE49-F238E27FC236}">
                    <a16:creationId xmlns:a16="http://schemas.microsoft.com/office/drawing/2014/main" id="{1852F118-C77D-D855-0E30-45FE70BDECD8}"/>
                  </a:ext>
                </a:extLst>
              </p:cNvPr>
              <p:cNvSpPr/>
              <p:nvPr/>
            </p:nvSpPr>
            <p:spPr>
              <a:xfrm>
                <a:off x="6838227" y="3609424"/>
                <a:ext cx="1946849" cy="358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21">
                <a:extLst>
                  <a:ext uri="{FF2B5EF4-FFF2-40B4-BE49-F238E27FC236}">
                    <a16:creationId xmlns:a16="http://schemas.microsoft.com/office/drawing/2014/main" id="{89A188C0-4C2A-805D-2861-B7E0583339D8}"/>
                  </a:ext>
                </a:extLst>
              </p:cNvPr>
              <p:cNvSpPr/>
              <p:nvPr/>
            </p:nvSpPr>
            <p:spPr>
              <a:xfrm>
                <a:off x="3462985" y="2585484"/>
                <a:ext cx="1946849" cy="358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角丸四角形 8">
                <a:extLst>
                  <a:ext uri="{FF2B5EF4-FFF2-40B4-BE49-F238E27FC236}">
                    <a16:creationId xmlns:a16="http://schemas.microsoft.com/office/drawing/2014/main" id="{934C4BA3-7D27-8A81-BB28-00DD43388058}"/>
                  </a:ext>
                </a:extLst>
              </p:cNvPr>
              <p:cNvSpPr/>
              <p:nvPr/>
            </p:nvSpPr>
            <p:spPr>
              <a:xfrm>
                <a:off x="572609" y="2450655"/>
                <a:ext cx="2661131" cy="1498661"/>
              </a:xfrm>
              <a:prstGeom prst="roundRect">
                <a:avLst/>
              </a:prstGeom>
              <a:noFill/>
              <a:ln w="127000">
                <a:solidFill>
                  <a:srgbClr val="00889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角丸四角形 11">
                <a:extLst>
                  <a:ext uri="{FF2B5EF4-FFF2-40B4-BE49-F238E27FC236}">
                    <a16:creationId xmlns:a16="http://schemas.microsoft.com/office/drawing/2014/main" id="{662B9E73-D1C3-7D9E-0FD6-89D65022C7B9}"/>
                  </a:ext>
                </a:extLst>
              </p:cNvPr>
              <p:cNvSpPr/>
              <p:nvPr/>
            </p:nvSpPr>
            <p:spPr>
              <a:xfrm>
                <a:off x="8958259" y="2450655"/>
                <a:ext cx="2661131" cy="1498661"/>
              </a:xfrm>
              <a:prstGeom prst="roundRect">
                <a:avLst/>
              </a:prstGeom>
              <a:noFill/>
              <a:ln w="127000">
                <a:solidFill>
                  <a:srgbClr val="00889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正方形/長方形 3">
                <a:extLst>
                  <a:ext uri="{FF2B5EF4-FFF2-40B4-BE49-F238E27FC236}">
                    <a16:creationId xmlns:a16="http://schemas.microsoft.com/office/drawing/2014/main" id="{BF4F3543-DD23-2E7A-7284-F8F3A45C485B}"/>
                  </a:ext>
                </a:extLst>
              </p:cNvPr>
              <p:cNvSpPr/>
              <p:nvPr/>
            </p:nvSpPr>
            <p:spPr>
              <a:xfrm>
                <a:off x="924685" y="2108616"/>
                <a:ext cx="1946849" cy="6576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右矢印 7">
                <a:extLst>
                  <a:ext uri="{FF2B5EF4-FFF2-40B4-BE49-F238E27FC236}">
                    <a16:creationId xmlns:a16="http://schemas.microsoft.com/office/drawing/2014/main" id="{2431C518-2408-83CB-C352-4C054983A15F}"/>
                  </a:ext>
                </a:extLst>
              </p:cNvPr>
              <p:cNvSpPr/>
              <p:nvPr/>
            </p:nvSpPr>
            <p:spPr>
              <a:xfrm>
                <a:off x="3424478" y="3018778"/>
                <a:ext cx="754979" cy="424783"/>
              </a:xfrm>
              <a:prstGeom prst="rightArrow">
                <a:avLst>
                  <a:gd name="adj1" fmla="val 50000"/>
                  <a:gd name="adj2" fmla="val 83262"/>
                </a:avLst>
              </a:prstGeom>
              <a:solidFill>
                <a:srgbClr val="00B4C2"/>
              </a:solidFill>
              <a:ln>
                <a:solidFill>
                  <a:srgbClr val="0088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右矢印 18">
                <a:extLst>
                  <a:ext uri="{FF2B5EF4-FFF2-40B4-BE49-F238E27FC236}">
                    <a16:creationId xmlns:a16="http://schemas.microsoft.com/office/drawing/2014/main" id="{FE583A0C-D7B6-AF20-3898-FF4D7A5752F4}"/>
                  </a:ext>
                </a:extLst>
              </p:cNvPr>
              <p:cNvSpPr/>
              <p:nvPr/>
            </p:nvSpPr>
            <p:spPr>
              <a:xfrm>
                <a:off x="8012540" y="3018778"/>
                <a:ext cx="754979" cy="424783"/>
              </a:xfrm>
              <a:prstGeom prst="rightArrow">
                <a:avLst>
                  <a:gd name="adj1" fmla="val 50000"/>
                  <a:gd name="adj2" fmla="val 83262"/>
                </a:avLst>
              </a:prstGeom>
              <a:solidFill>
                <a:srgbClr val="00B4C2"/>
              </a:solidFill>
              <a:ln>
                <a:solidFill>
                  <a:srgbClr val="0088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911F17-7D26-1FA4-B89C-9F15D7E41B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21547" y="5166542"/>
              <a:ext cx="3792323" cy="858480"/>
              <a:chOff x="572609" y="2171727"/>
              <a:chExt cx="11046781" cy="2500693"/>
            </a:xfrm>
          </p:grpSpPr>
          <p:sp>
            <p:nvSpPr>
              <p:cNvPr id="22" name="正方形/長方形 22">
                <a:extLst>
                  <a:ext uri="{FF2B5EF4-FFF2-40B4-BE49-F238E27FC236}">
                    <a16:creationId xmlns:a16="http://schemas.microsoft.com/office/drawing/2014/main" id="{11FBC0EC-1758-91D7-F18B-49BC91F66DE4}"/>
                  </a:ext>
                </a:extLst>
              </p:cNvPr>
              <p:cNvSpPr/>
              <p:nvPr/>
            </p:nvSpPr>
            <p:spPr>
              <a:xfrm>
                <a:off x="6838227" y="3609424"/>
                <a:ext cx="1946849" cy="358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正方形/長方形 21">
                <a:extLst>
                  <a:ext uri="{FF2B5EF4-FFF2-40B4-BE49-F238E27FC236}">
                    <a16:creationId xmlns:a16="http://schemas.microsoft.com/office/drawing/2014/main" id="{A50979CA-3380-C470-C201-CF2DA29F34BF}"/>
                  </a:ext>
                </a:extLst>
              </p:cNvPr>
              <p:cNvSpPr/>
              <p:nvPr/>
            </p:nvSpPr>
            <p:spPr>
              <a:xfrm>
                <a:off x="3462985" y="2585484"/>
                <a:ext cx="1946849" cy="358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角丸四角形 8">
                <a:extLst>
                  <a:ext uri="{FF2B5EF4-FFF2-40B4-BE49-F238E27FC236}">
                    <a16:creationId xmlns:a16="http://schemas.microsoft.com/office/drawing/2014/main" id="{7A513530-913F-C7AF-95E1-5F0E983311B0}"/>
                  </a:ext>
                </a:extLst>
              </p:cNvPr>
              <p:cNvSpPr/>
              <p:nvPr/>
            </p:nvSpPr>
            <p:spPr>
              <a:xfrm>
                <a:off x="572609" y="2450655"/>
                <a:ext cx="2661131" cy="1498661"/>
              </a:xfrm>
              <a:prstGeom prst="roundRect">
                <a:avLst/>
              </a:prstGeom>
              <a:noFill/>
              <a:ln w="127000">
                <a:solidFill>
                  <a:srgbClr val="00889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角丸四角形 11">
                <a:extLst>
                  <a:ext uri="{FF2B5EF4-FFF2-40B4-BE49-F238E27FC236}">
                    <a16:creationId xmlns:a16="http://schemas.microsoft.com/office/drawing/2014/main" id="{91F06F8E-B430-3703-1B1B-5871820B087D}"/>
                  </a:ext>
                </a:extLst>
              </p:cNvPr>
              <p:cNvSpPr/>
              <p:nvPr/>
            </p:nvSpPr>
            <p:spPr>
              <a:xfrm>
                <a:off x="8958259" y="2450655"/>
                <a:ext cx="2661131" cy="1498661"/>
              </a:xfrm>
              <a:prstGeom prst="roundRect">
                <a:avLst/>
              </a:prstGeom>
              <a:noFill/>
              <a:ln w="127000">
                <a:solidFill>
                  <a:srgbClr val="00889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正方形/長方形 3">
                <a:extLst>
                  <a:ext uri="{FF2B5EF4-FFF2-40B4-BE49-F238E27FC236}">
                    <a16:creationId xmlns:a16="http://schemas.microsoft.com/office/drawing/2014/main" id="{8F38452B-6CA0-937B-0B7D-4F907548DF1E}"/>
                  </a:ext>
                </a:extLst>
              </p:cNvPr>
              <p:cNvSpPr/>
              <p:nvPr/>
            </p:nvSpPr>
            <p:spPr>
              <a:xfrm>
                <a:off x="924685" y="2171727"/>
                <a:ext cx="1946849" cy="6834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右矢印 7">
                <a:extLst>
                  <a:ext uri="{FF2B5EF4-FFF2-40B4-BE49-F238E27FC236}">
                    <a16:creationId xmlns:a16="http://schemas.microsoft.com/office/drawing/2014/main" id="{D1A3AA36-0B67-F892-C9D5-1DB6D41E02F2}"/>
                  </a:ext>
                </a:extLst>
              </p:cNvPr>
              <p:cNvSpPr/>
              <p:nvPr/>
            </p:nvSpPr>
            <p:spPr>
              <a:xfrm>
                <a:off x="3424478" y="3018778"/>
                <a:ext cx="754979" cy="424783"/>
              </a:xfrm>
              <a:prstGeom prst="rightArrow">
                <a:avLst>
                  <a:gd name="adj1" fmla="val 50000"/>
                  <a:gd name="adj2" fmla="val 83262"/>
                </a:avLst>
              </a:prstGeom>
              <a:solidFill>
                <a:srgbClr val="00B4C2"/>
              </a:solidFill>
              <a:ln>
                <a:solidFill>
                  <a:srgbClr val="0088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右矢印 18">
                <a:extLst>
                  <a:ext uri="{FF2B5EF4-FFF2-40B4-BE49-F238E27FC236}">
                    <a16:creationId xmlns:a16="http://schemas.microsoft.com/office/drawing/2014/main" id="{5C7C11E7-B899-92DE-BB5F-AB0061C1FFAA}"/>
                  </a:ext>
                </a:extLst>
              </p:cNvPr>
              <p:cNvSpPr/>
              <p:nvPr/>
            </p:nvSpPr>
            <p:spPr>
              <a:xfrm>
                <a:off x="8012540" y="3018778"/>
                <a:ext cx="754979" cy="424783"/>
              </a:xfrm>
              <a:prstGeom prst="rightArrow">
                <a:avLst>
                  <a:gd name="adj1" fmla="val 50000"/>
                  <a:gd name="adj2" fmla="val 83262"/>
                </a:avLst>
              </a:prstGeom>
              <a:solidFill>
                <a:srgbClr val="00B4C2"/>
              </a:solidFill>
              <a:ln>
                <a:solidFill>
                  <a:srgbClr val="0088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角丸四角形 2">
                <a:extLst>
                  <a:ext uri="{FF2B5EF4-FFF2-40B4-BE49-F238E27FC236}">
                    <a16:creationId xmlns:a16="http://schemas.microsoft.com/office/drawing/2014/main" id="{423D492C-CED0-51D5-4897-AB7D0EB7FFE8}"/>
                  </a:ext>
                </a:extLst>
              </p:cNvPr>
              <p:cNvSpPr/>
              <p:nvPr/>
            </p:nvSpPr>
            <p:spPr>
              <a:xfrm>
                <a:off x="4370197" y="2260512"/>
                <a:ext cx="3451604" cy="2411908"/>
              </a:xfrm>
              <a:prstGeom prst="roundRect">
                <a:avLst/>
              </a:prstGeom>
              <a:noFill/>
              <a:ln w="127000">
                <a:solidFill>
                  <a:srgbClr val="00B4C2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D8912EAD-73C3-A71A-09A0-D8E90BA3E1E3}"/>
              </a:ext>
            </a:extLst>
          </p:cNvPr>
          <p:cNvSpPr txBox="1">
            <a:spLocks/>
          </p:cNvSpPr>
          <p:nvPr/>
        </p:nvSpPr>
        <p:spPr>
          <a:xfrm>
            <a:off x="1104800" y="4306067"/>
            <a:ext cx="9982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Calibri"/>
              <a:buNone/>
              <a:defRPr sz="3600" b="0" i="0" u="none" strike="noStrike" cap="none">
                <a:solidFill>
                  <a:srgbClr val="0037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 sz="4400" b="0" i="0" u="none" strike="noStrike" cap="none"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 sz="4400" b="0" i="0" u="none" strike="noStrike" cap="none"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 sz="4400" b="0" i="0" u="none" strike="noStrike" cap="none"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 sz="4400" b="0" i="0" u="none" strike="noStrike" cap="none"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 sz="4400" b="0" i="0" u="none" strike="noStrike" cap="none"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 sz="4400" b="0" i="0" u="none" strike="noStrike" cap="none"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 sz="4400" b="0" i="0" u="none" strike="noStrike" cap="none"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Arial"/>
              <a:buNone/>
              <a:defRPr sz="4400" b="0" i="0" u="none" strike="noStrike" cap="none">
                <a:solidFill>
                  <a:srgbClr val="168FD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JP" sz="2800" dirty="0"/>
              <a:t>Result = A More Predictable Supply Chain</a:t>
            </a:r>
          </a:p>
        </p:txBody>
      </p:sp>
    </p:spTree>
    <p:extLst>
      <p:ext uri="{BB962C8B-B14F-4D97-AF65-F5344CB8AC3E}">
        <p14:creationId xmlns:p14="http://schemas.microsoft.com/office/powerpoint/2010/main" val="297493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3CFA6-F74B-C728-1EDE-DB3CB3425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endParaRPr lang="en-US" sz="2800" dirty="0"/>
          </a:p>
          <a:p>
            <a:pPr marL="666746" indent="-514350">
              <a:buFont typeface="+mj-lt"/>
              <a:buAutoNum type="arabicPeriod"/>
            </a:pPr>
            <a:r>
              <a:rPr lang="en-US" sz="2800" dirty="0"/>
              <a:t>Self-Certification</a:t>
            </a:r>
          </a:p>
          <a:p>
            <a:pPr marL="666746" indent="-514350">
              <a:buFont typeface="+mj-lt"/>
              <a:buAutoNum type="arabicPeriod"/>
            </a:pPr>
            <a:endParaRPr lang="en-US" sz="2800" dirty="0"/>
          </a:p>
          <a:p>
            <a:pPr marL="666746" indent="-514350">
              <a:buFont typeface="+mj-lt"/>
              <a:buAutoNum type="arabicPeriod"/>
            </a:pPr>
            <a:r>
              <a:rPr lang="en-US" sz="2800" dirty="0"/>
              <a:t>Independent Assessment</a:t>
            </a:r>
          </a:p>
          <a:p>
            <a:pPr marL="666746" indent="-514350">
              <a:buFont typeface="+mj-lt"/>
              <a:buAutoNum type="arabicPeriod"/>
            </a:pPr>
            <a:endParaRPr lang="en-US" sz="2800" dirty="0"/>
          </a:p>
          <a:p>
            <a:pPr marL="666746" indent="-514350">
              <a:buFont typeface="+mj-lt"/>
              <a:buAutoNum type="arabicPeriod"/>
            </a:pPr>
            <a:r>
              <a:rPr lang="en-US" sz="2800" dirty="0"/>
              <a:t>Third-Party Certification</a:t>
            </a:r>
            <a:endParaRPr lang="en-JP" sz="2800" dirty="0"/>
          </a:p>
        </p:txBody>
      </p:sp>
      <p:sp>
        <p:nvSpPr>
          <p:cNvPr id="4" name="Google Shape;285;p35">
            <a:extLst>
              <a:ext uri="{FF2B5EF4-FFF2-40B4-BE49-F238E27FC236}">
                <a16:creationId xmlns:a16="http://schemas.microsoft.com/office/drawing/2014/main" id="{7B5479BA-09F8-EA97-BF3E-C1F35B5A06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67" y="239763"/>
            <a:ext cx="9982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SzPts val="1100"/>
            </a:pPr>
            <a:r>
              <a:rPr lang="en-US" dirty="0"/>
              <a:t>Freedom Of Choice In Using Our Standards</a:t>
            </a:r>
            <a:endParaRPr dirty="0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0C3DB8AD-52C0-7F6F-5544-341333FB3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571" y="2257086"/>
            <a:ext cx="3137762" cy="31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5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FFB03-8409-C740-9B69-60917CFC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Self-Certification Material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sldNum" idx="4294967295"/>
          </p:nvPr>
        </p:nvSpPr>
        <p:spPr>
          <a:xfrm>
            <a:off x="11824339" y="6583680"/>
            <a:ext cx="367600" cy="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CA"/>
              <a:pPr/>
              <a:t>14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47538-101F-72A8-EFED-08A46A3D9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921" y="1310740"/>
            <a:ext cx="5749892" cy="50304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65E01DBC-972B-17D2-1DDD-89B3527A7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571" y="2257086"/>
            <a:ext cx="3137762" cy="31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bbeb37c32_1_1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US" dirty="0">
                <a:latin typeface="Roboto Slab"/>
                <a:ea typeface="Roboto Slab"/>
                <a:cs typeface="Roboto Slab"/>
                <a:sym typeface="Roboto Slab"/>
              </a:rPr>
              <a:t>Key News Around </a:t>
            </a:r>
            <a:br>
              <a:rPr lang="en-US" dirty="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-US" dirty="0">
                <a:latin typeface="Roboto Slab"/>
                <a:ea typeface="Roboto Slab"/>
                <a:cs typeface="Roboto Slab"/>
                <a:sym typeface="Roboto Slab"/>
              </a:rPr>
              <a:t>ISO/IEC 5230:2020</a:t>
            </a:r>
            <a:br>
              <a:rPr lang="en-US" dirty="0">
                <a:latin typeface="Roboto Slab"/>
                <a:ea typeface="Roboto Slab"/>
                <a:cs typeface="Roboto Slab"/>
                <a:sym typeface="Roboto Slab"/>
              </a:rPr>
            </a:br>
            <a:endParaRPr lang="en-US" dirty="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026860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buSzPct val="111111"/>
            </a:pPr>
            <a:r>
              <a:rPr lang="en-US">
                <a:solidFill>
                  <a:srgbClr val="003778"/>
                </a:solidFill>
              </a:rPr>
              <a:t>OpenChain Has 105 ISO/IEC 5230 Conformant </a:t>
            </a:r>
            <a:br>
              <a:rPr lang="en-US">
                <a:solidFill>
                  <a:srgbClr val="003778"/>
                </a:solidFill>
              </a:rPr>
            </a:br>
            <a:r>
              <a:rPr lang="en-US">
                <a:solidFill>
                  <a:srgbClr val="003778"/>
                </a:solidFill>
              </a:rPr>
              <a:t>Orgs Listed On Our Website (totals are higher)</a:t>
            </a:r>
            <a:endParaRPr>
              <a:solidFill>
                <a:srgbClr val="003778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7FCF86-D8BE-6A33-A0E5-3AC498207B13}"/>
              </a:ext>
            </a:extLst>
          </p:cNvPr>
          <p:cNvSpPr txBox="1">
            <a:spLocks/>
          </p:cNvSpPr>
          <p:nvPr/>
        </p:nvSpPr>
        <p:spPr>
          <a:xfrm>
            <a:off x="76887" y="6493498"/>
            <a:ext cx="12038229" cy="39398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algn="ctr"/>
            <a:r>
              <a:rPr lang="en-US" sz="1867"/>
              <a:t>Total conformant numbers far higher. </a:t>
            </a:r>
            <a:br>
              <a:rPr lang="en-US" sz="1867"/>
            </a:br>
            <a:r>
              <a:rPr lang="en-US" sz="1867"/>
              <a:t>Example: </a:t>
            </a:r>
            <a:r>
              <a:rPr lang="en-US" sz="1867">
                <a:hlinkClick r:id="rId3"/>
              </a:rPr>
              <a:t>PwC Survey shows 20% of companies in Germany with over 2,000 employees already used ISO/IEC 5230</a:t>
            </a:r>
            <a:r>
              <a:rPr lang="en-US" sz="1867"/>
              <a:t>.</a:t>
            </a:r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92BB3C5B-57F1-9915-FD72-713798CC3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435" y="1963079"/>
            <a:ext cx="5102315" cy="4175760"/>
          </a:xfrm>
          <a:prstGeom prst="rect">
            <a:avLst/>
          </a:prstGeom>
        </p:spPr>
      </p:pic>
      <p:pic>
        <p:nvPicPr>
          <p:cNvPr id="7" name="Picture 6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4492C039-9809-CACE-CBB7-A53152A61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585" y="1830093"/>
            <a:ext cx="5124584" cy="38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78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>
                <a:solidFill>
                  <a:srgbClr val="003778"/>
                </a:solidFill>
              </a:rPr>
              <a:t>Recent ISO/IEC 5230 Conformance</a:t>
            </a:r>
            <a:endParaRPr>
              <a:solidFill>
                <a:srgbClr val="003778"/>
              </a:solidFill>
            </a:endParaRPr>
          </a:p>
        </p:txBody>
      </p:sp>
      <p:pic>
        <p:nvPicPr>
          <p:cNvPr id="3" name="Picture 2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6795C911-BE94-3C05-A43F-74CEDF01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080" y="1967346"/>
            <a:ext cx="2775873" cy="960303"/>
          </a:xfrm>
          <a:prstGeom prst="rect">
            <a:avLst/>
          </a:prstGeom>
        </p:spPr>
      </p:pic>
      <p:pic>
        <p:nvPicPr>
          <p:cNvPr id="7" name="Picture 6" descr="A logo with purple and grey circles&#10;&#10;Description automatically generated">
            <a:extLst>
              <a:ext uri="{FF2B5EF4-FFF2-40B4-BE49-F238E27FC236}">
                <a16:creationId xmlns:a16="http://schemas.microsoft.com/office/drawing/2014/main" id="{5F9F58DE-4EBC-5485-84E3-469743DB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69" y="3730937"/>
            <a:ext cx="2664384" cy="148244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39E287-0EEB-CA0B-AF16-27CE8C375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4330" y="2066496"/>
            <a:ext cx="5554133" cy="762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EC0115-D3CA-E26E-5E4B-1219A5EFD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0325" y="3950440"/>
            <a:ext cx="2706729" cy="104343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B8B4FE2-4941-32A1-7F11-2BC575C8D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83525" y="2927649"/>
            <a:ext cx="3000895" cy="30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-US" dirty="0"/>
              <a:t>12%</a:t>
            </a:r>
            <a:endParaRPr dirty="0"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1"/>
          </p:nvPr>
        </p:nvSpPr>
        <p:spPr>
          <a:xfrm>
            <a:off x="415600" y="4208444"/>
            <a:ext cx="11360800" cy="199305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000" dirty="0"/>
              <a:t>decrease in open source license compliance issues </a:t>
            </a:r>
            <a:br>
              <a:rPr lang="en-US" sz="2000" dirty="0"/>
            </a:br>
            <a:r>
              <a:rPr lang="en-US" sz="2000" dirty="0"/>
              <a:t>since the year OpenChain ISO/IEC 5230 was published</a:t>
            </a:r>
            <a:endParaRPr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C501F-F6E8-6187-63FB-400C5E8C5F14}"/>
              </a:ext>
            </a:extLst>
          </p:cNvPr>
          <p:cNvSpPr txBox="1"/>
          <p:nvPr/>
        </p:nvSpPr>
        <p:spPr>
          <a:xfrm>
            <a:off x="2388898" y="6311468"/>
            <a:ext cx="7414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www.synopsys.com</a:t>
            </a:r>
            <a:r>
              <a:rPr lang="en-US" dirty="0">
                <a:solidFill>
                  <a:schemeClr val="bg1"/>
                </a:solidFill>
              </a:rPr>
              <a:t>/blogs/software-security/open-source-trends-</a:t>
            </a:r>
            <a:r>
              <a:rPr lang="en-US" dirty="0" err="1">
                <a:solidFill>
                  <a:schemeClr val="bg1"/>
                </a:solidFill>
              </a:rPr>
              <a:t>ossra</a:t>
            </a:r>
            <a:r>
              <a:rPr lang="en-US" dirty="0">
                <a:solidFill>
                  <a:schemeClr val="bg1"/>
                </a:solidFill>
              </a:rPr>
              <a:t>-report/ (2022)</a:t>
            </a:r>
          </a:p>
        </p:txBody>
      </p:sp>
    </p:spTree>
    <p:extLst>
      <p:ext uri="{BB962C8B-B14F-4D97-AF65-F5344CB8AC3E}">
        <p14:creationId xmlns:p14="http://schemas.microsoft.com/office/powerpoint/2010/main" val="3620928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-US" dirty="0"/>
              <a:t>31%</a:t>
            </a:r>
            <a:endParaRPr dirty="0"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1"/>
          </p:nvPr>
        </p:nvSpPr>
        <p:spPr>
          <a:xfrm>
            <a:off x="415600" y="4208444"/>
            <a:ext cx="11360800" cy="199305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000" dirty="0"/>
              <a:t>of large German companies already use or plan to adopt OpenChain ISO/IEC 5230</a:t>
            </a:r>
            <a:endParaRPr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C501F-F6E8-6187-63FB-400C5E8C5F14}"/>
              </a:ext>
            </a:extLst>
          </p:cNvPr>
          <p:cNvSpPr txBox="1"/>
          <p:nvPr/>
        </p:nvSpPr>
        <p:spPr>
          <a:xfrm>
            <a:off x="-50873" y="6311468"/>
            <a:ext cx="12293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https://www.pwc.de/en/digitale-transformation/open-source-software-management-and-compliance/open-source-software-current-trends-and-developments.html</a:t>
            </a:r>
            <a:endParaRPr lang="en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6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/>
              <a:t>Our Mental Model Of The Supply Chain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1C5D1-DFEE-DAE5-2F5D-3AF056CD5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3" y="1578298"/>
            <a:ext cx="8115295" cy="4953711"/>
          </a:xfrm>
          <a:prstGeom prst="rect">
            <a:avLst/>
          </a:prstGeom>
          <a:effectLst>
            <a:softEdge rad="1524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bbeb37c32_1_1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US" dirty="0">
                <a:latin typeface="Roboto Slab"/>
                <a:ea typeface="Roboto Slab"/>
                <a:cs typeface="Roboto Slab"/>
                <a:sym typeface="Roboto Slab"/>
              </a:rPr>
              <a:t>Key News Around </a:t>
            </a:r>
            <a:br>
              <a:rPr lang="en-US" dirty="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-US" dirty="0">
                <a:latin typeface="Roboto Slab"/>
                <a:ea typeface="Roboto Slab"/>
                <a:cs typeface="Roboto Slab"/>
                <a:sym typeface="Roboto Slab"/>
              </a:rPr>
              <a:t>ISO/IEC 18974:2023</a:t>
            </a:r>
            <a:br>
              <a:rPr lang="en-US" dirty="0">
                <a:latin typeface="Roboto Slab"/>
                <a:ea typeface="Roboto Slab"/>
                <a:cs typeface="Roboto Slab"/>
                <a:sym typeface="Roboto Slab"/>
              </a:rPr>
            </a:br>
            <a:endParaRPr lang="en-US" dirty="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6280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>
                <a:solidFill>
                  <a:srgbClr val="003778"/>
                </a:solidFill>
              </a:rPr>
              <a:t>Conformance Continues With De-Facto Standard</a:t>
            </a:r>
            <a:endParaRPr>
              <a:solidFill>
                <a:srgbClr val="003778"/>
              </a:solidFill>
            </a:endParaRPr>
          </a:p>
        </p:txBody>
      </p:sp>
      <p:pic>
        <p:nvPicPr>
          <p:cNvPr id="8" name="Picture 7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2F83637-FC54-DA0D-DABE-BEC99B72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860" y="3564303"/>
            <a:ext cx="3894419" cy="686391"/>
          </a:xfrm>
          <a:prstGeom prst="rect">
            <a:avLst/>
          </a:prstGeom>
        </p:spPr>
      </p:pic>
      <p:pic>
        <p:nvPicPr>
          <p:cNvPr id="10" name="Picture 9" descr="A picture containing font, graphics, screenshot, graphic design&#10;&#10;Description automatically generated">
            <a:extLst>
              <a:ext uri="{FF2B5EF4-FFF2-40B4-BE49-F238E27FC236}">
                <a16:creationId xmlns:a16="http://schemas.microsoft.com/office/drawing/2014/main" id="{72DE1720-F8E2-2662-1A31-489814ABA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440" y="4569683"/>
            <a:ext cx="3583259" cy="811832"/>
          </a:xfrm>
          <a:prstGeom prst="rect">
            <a:avLst/>
          </a:prstGeom>
        </p:spPr>
      </p:pic>
      <p:pic>
        <p:nvPicPr>
          <p:cNvPr id="12" name="Picture 11" descr="A picture containing logo, font, text, symbol&#10;&#10;Description automatically generated">
            <a:extLst>
              <a:ext uri="{FF2B5EF4-FFF2-40B4-BE49-F238E27FC236}">
                <a16:creationId xmlns:a16="http://schemas.microsoft.com/office/drawing/2014/main" id="{73A1165E-F6FB-35CA-C1D7-11D838214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320" y="1450125"/>
            <a:ext cx="3475360" cy="1858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8AA49-0B2A-50A8-406C-F0825A48B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546" y="4775001"/>
            <a:ext cx="3273493" cy="632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18D644-102A-1BC6-5A2C-832CA42E0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8303" y="3575924"/>
            <a:ext cx="3595980" cy="84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37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>
                <a:solidFill>
                  <a:srgbClr val="003778"/>
                </a:solidFill>
              </a:rPr>
              <a:t>Key Developments</a:t>
            </a:r>
            <a:endParaRPr>
              <a:solidFill>
                <a:srgbClr val="003778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DA2A4-80D1-9BDE-E5C4-A6E7F8E16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67" y="1743341"/>
            <a:ext cx="11634000" cy="4736425"/>
          </a:xfrm>
        </p:spPr>
        <p:txBody>
          <a:bodyPr/>
          <a:lstStyle/>
          <a:p>
            <a:r>
              <a:rPr lang="en-US" dirty="0"/>
              <a:t>We completed the JTC-1 PAS Transposition Process in June.</a:t>
            </a:r>
          </a:p>
          <a:p>
            <a:endParaRPr lang="en-US" dirty="0"/>
          </a:p>
          <a:p>
            <a:r>
              <a:rPr lang="en-US" dirty="0"/>
              <a:t>There were some editorial comments reverted in July.</a:t>
            </a:r>
          </a:p>
          <a:p>
            <a:endParaRPr lang="en-US" dirty="0"/>
          </a:p>
          <a:p>
            <a:r>
              <a:rPr lang="en-US" dirty="0"/>
              <a:t>In August JTC-1 informed us that we were in the ISO publication queue.</a:t>
            </a:r>
          </a:p>
          <a:p>
            <a:endParaRPr lang="en-US" dirty="0"/>
          </a:p>
          <a:p>
            <a:r>
              <a:rPr lang="en-US" dirty="0"/>
              <a:t>ISO/IEC 18974:2023 is scheduled to be published in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145147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bbeb37c32_1_1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>
                <a:latin typeface="Roboto Slab"/>
                <a:ea typeface="Roboto Slab"/>
                <a:cs typeface="Roboto Slab"/>
                <a:sym typeface="Roboto Slab"/>
              </a:rPr>
              <a:t>What Else Is Happening?</a:t>
            </a:r>
          </a:p>
        </p:txBody>
      </p:sp>
    </p:spTree>
    <p:extLst>
      <p:ext uri="{BB962C8B-B14F-4D97-AF65-F5344CB8AC3E}">
        <p14:creationId xmlns:p14="http://schemas.microsoft.com/office/powerpoint/2010/main" val="818754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BBAE2-4712-E536-1AD9-5E733043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Community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3F4AE-76E1-4F96-5298-9860EC141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see strong recovery of momentum in China, Japan, Korea and Taiwan post-COVID</a:t>
            </a:r>
          </a:p>
          <a:p>
            <a:r>
              <a:rPr lang="en-US"/>
              <a:t>We see moderate recovery of momentum in Germany and the UK</a:t>
            </a:r>
          </a:p>
          <a:p>
            <a:r>
              <a:rPr lang="en-US"/>
              <a:t>We are interlinking further with projects like TODO, OpenSSF, FINOS and LF AI &amp; Data to further momentum in North America</a:t>
            </a:r>
          </a:p>
          <a:p>
            <a:endParaRPr lang="en-US"/>
          </a:p>
          <a:p>
            <a:pPr marL="152396" indent="0">
              <a:buNone/>
            </a:pPr>
            <a:r>
              <a:rPr lang="en-US"/>
              <a:t>China has seen exceptional growth, with large increases in government and corporate engagement, including an entire OpenChain conference during May sponsored by Huawei, CAICT and </a:t>
            </a:r>
            <a:r>
              <a:rPr lang="en-US" err="1"/>
              <a:t>SecTrend</a:t>
            </a:r>
            <a:r>
              <a:rPr lang="en-US"/>
              <a:t>. Korea is also seeing an </a:t>
            </a:r>
            <a:r>
              <a:rPr lang="en-US" err="1"/>
              <a:t>noticiable</a:t>
            </a:r>
            <a:r>
              <a:rPr lang="en-US"/>
              <a:t> uptick in activity.</a:t>
            </a:r>
          </a:p>
        </p:txBody>
      </p:sp>
    </p:spTree>
    <p:extLst>
      <p:ext uri="{BB962C8B-B14F-4D97-AF65-F5344CB8AC3E}">
        <p14:creationId xmlns:p14="http://schemas.microsoft.com/office/powerpoint/2010/main" val="2419452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BBAE2-4712-E536-1AD9-5E733043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Interesting Data Point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3F4AE-76E1-4F96-5298-9860EC141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 algn="ctr">
              <a:buNone/>
            </a:pPr>
            <a:endParaRPr lang="en-US" dirty="0"/>
          </a:p>
          <a:p>
            <a:pPr marL="152396" indent="0" algn="ctr">
              <a:buNone/>
            </a:pPr>
            <a:endParaRPr lang="en-US" dirty="0"/>
          </a:p>
          <a:p>
            <a:pPr marL="152396" indent="0" algn="ctr">
              <a:buNone/>
            </a:pPr>
            <a:r>
              <a:rPr lang="en-US" dirty="0"/>
              <a:t>The OpenChain WeChat has 271 members in China</a:t>
            </a:r>
          </a:p>
          <a:p>
            <a:pPr marL="152396" indent="0" algn="ctr">
              <a:buNone/>
            </a:pPr>
            <a:endParaRPr lang="en-US" dirty="0"/>
          </a:p>
          <a:p>
            <a:pPr marL="152396" indent="0" algn="ctr">
              <a:buNone/>
            </a:pPr>
            <a:r>
              <a:rPr lang="en-US" dirty="0"/>
              <a:t>The Linux Foundation WeChat has 499.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16801A-84C8-983C-165B-F89550B39C82}"/>
              </a:ext>
            </a:extLst>
          </p:cNvPr>
          <p:cNvSpPr txBox="1"/>
          <p:nvPr/>
        </p:nvSpPr>
        <p:spPr>
          <a:xfrm>
            <a:off x="5240730" y="5802046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of 2023-10-31</a:t>
            </a:r>
          </a:p>
        </p:txBody>
      </p:sp>
    </p:spTree>
    <p:extLst>
      <p:ext uri="{BB962C8B-B14F-4D97-AF65-F5344CB8AC3E}">
        <p14:creationId xmlns:p14="http://schemas.microsoft.com/office/powerpoint/2010/main" val="55703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>
                <a:solidFill>
                  <a:srgbClr val="003778"/>
                </a:solidFill>
              </a:rPr>
              <a:t>New “I’m Conformant” Form</a:t>
            </a:r>
            <a:endParaRPr>
              <a:solidFill>
                <a:srgbClr val="003778"/>
              </a:solidFill>
            </a:endParaRPr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C55C9C85-ABC5-9351-1BB4-350FB2412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646" y="1645264"/>
            <a:ext cx="6416708" cy="44023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DDA21-5B75-2D2E-7271-ED59C2A5F7C0}"/>
              </a:ext>
            </a:extLst>
          </p:cNvPr>
          <p:cNvSpPr txBox="1"/>
          <p:nvPr/>
        </p:nvSpPr>
        <p:spPr>
          <a:xfrm>
            <a:off x="2816041" y="6063428"/>
            <a:ext cx="651171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hlinkClick r:id="rId4"/>
              </a:rPr>
              <a:t>https://www.openchainproject.org/conformance-submission</a:t>
            </a:r>
            <a:r>
              <a:rPr lang="en-US" sz="1867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897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Project Outreach Improvements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7F06923-6F91-0D9F-463B-24871492B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93" y="1687564"/>
            <a:ext cx="5858107" cy="46237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screenshot of a project overview&#10;&#10;Description automatically generated with low confidence">
            <a:extLst>
              <a:ext uri="{FF2B5EF4-FFF2-40B4-BE49-F238E27FC236}">
                <a16:creationId xmlns:a16="http://schemas.microsoft.com/office/drawing/2014/main" id="{BED6B420-5771-CD66-E174-B76F18AAC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45" y="2228367"/>
            <a:ext cx="5638963" cy="354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162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Project Participation Improvements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12" name="Picture 11" descr="A screenshot of a calendar&#10;&#10;Description automatically generated">
            <a:extLst>
              <a:ext uri="{FF2B5EF4-FFF2-40B4-BE49-F238E27FC236}">
                <a16:creationId xmlns:a16="http://schemas.microsoft.com/office/drawing/2014/main" id="{D713AAE9-6859-9F7B-CAC2-083EF4674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59" y="1481211"/>
            <a:ext cx="5109485" cy="50975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8977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Project Reference Material Improvements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544AD87-9E44-7FE2-E5F1-CD762DCFE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08" y="1471824"/>
            <a:ext cx="6577984" cy="5131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93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/>
              <a:t>The Actual Supply Chain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BAA54-AD36-4CEA-CD88-DD8C04F5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153" y="1357067"/>
            <a:ext cx="7459303" cy="54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38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79;g17bbeb37c32_0_11">
            <a:extLst>
              <a:ext uri="{FF2B5EF4-FFF2-40B4-BE49-F238E27FC236}">
                <a16:creationId xmlns:a16="http://schemas.microsoft.com/office/drawing/2014/main" id="{EF29958F-99F9-9D5C-C2B4-3E3552E4DE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/>
              <a:t>Use Of Our Reference Material By The Market</a:t>
            </a:r>
            <a:endParaRPr dirty="0">
              <a:solidFill>
                <a:srgbClr val="003778"/>
              </a:solidFill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sldNum" idx="4294967295"/>
          </p:nvPr>
        </p:nvSpPr>
        <p:spPr>
          <a:xfrm>
            <a:off x="11823700" y="6583363"/>
            <a:ext cx="3683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CA"/>
              <a:pPr/>
              <a:t>30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4FC2A-69FA-195A-4D1F-0AFFCEFC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37" y="1329724"/>
            <a:ext cx="5659915" cy="207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0FC3F-E11C-72AB-4E31-30CC3B97F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322" y="2819348"/>
            <a:ext cx="5772817" cy="21285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16065D-BE59-6AEA-F7D1-51EECEC2E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37" y="4373023"/>
            <a:ext cx="5772817" cy="2310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878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Continuing Our Educational Webinars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3" name="Picture 2" descr="A screenshot of a webinar&#10;&#10;Description automatically generated">
            <a:extLst>
              <a:ext uri="{FF2B5EF4-FFF2-40B4-BE49-F238E27FC236}">
                <a16:creationId xmlns:a16="http://schemas.microsoft.com/office/drawing/2014/main" id="{CDA70F11-054E-CC76-4B6D-6C32895B3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284" y="1540142"/>
            <a:ext cx="7821435" cy="4919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944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Many Events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4" name="Picture 3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B20D6E09-FEC4-BCF4-16F2-85DB19658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37" y="1711903"/>
            <a:ext cx="4574007" cy="3100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human face, screenshot, person&#10;&#10;Description automatically generated">
            <a:extLst>
              <a:ext uri="{FF2B5EF4-FFF2-40B4-BE49-F238E27FC236}">
                <a16:creationId xmlns:a16="http://schemas.microsoft.com/office/drawing/2014/main" id="{A8168C2E-1900-0E2F-8553-6FB9D521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929" y="1584960"/>
            <a:ext cx="3361835" cy="32275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A06EEB75-D2EA-2F69-7202-1B8B9F19C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614" y="3121510"/>
            <a:ext cx="4187375" cy="33819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347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Including Our Standards In Publications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E3FA495-2ABA-8334-051F-2F2D5C5C1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" y="2570735"/>
            <a:ext cx="5875036" cy="24518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screenshot of a web page&#10;&#10;Description automatically generated with medium confidence">
            <a:extLst>
              <a:ext uri="{FF2B5EF4-FFF2-40B4-BE49-F238E27FC236}">
                <a16:creationId xmlns:a16="http://schemas.microsoft.com/office/drawing/2014/main" id="{FE29A0AC-361E-9599-9D14-7B56EAB6E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232" y="2393957"/>
            <a:ext cx="5257168" cy="2805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286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8B96412-0525-70E4-580D-5DC92234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53" y="1694688"/>
            <a:ext cx="5447976" cy="42732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9208676-4B57-E377-2E64-C7E96D3DA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773" y="1694688"/>
            <a:ext cx="5457628" cy="42732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Google Shape;279;g17bbeb37c32_0_11">
            <a:extLst>
              <a:ext uri="{FF2B5EF4-FFF2-40B4-BE49-F238E27FC236}">
                <a16:creationId xmlns:a16="http://schemas.microsoft.com/office/drawing/2014/main" id="{CD79F45D-6DBE-8F68-738C-EB36453B8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And So Much More…</a:t>
            </a:r>
            <a:endParaRPr dirty="0">
              <a:solidFill>
                <a:srgbClr val="0037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59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bbeb37c32_1_1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>
                <a:latin typeface="+mn-lt"/>
                <a:ea typeface="Roboto Slab"/>
                <a:cs typeface="Roboto Slab"/>
                <a:sym typeface="Roboto Slab"/>
              </a:rPr>
              <a:t>Building The Future</a:t>
            </a:r>
          </a:p>
        </p:txBody>
      </p:sp>
    </p:spTree>
    <p:extLst>
      <p:ext uri="{BB962C8B-B14F-4D97-AF65-F5344CB8AC3E}">
        <p14:creationId xmlns:p14="http://schemas.microsoft.com/office/powerpoint/2010/main" val="2677954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4298-2C16-FF9F-FCA6-D86C2DB3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EC43-F4C1-9E13-0BBE-8C91A29C4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152396" indent="0">
              <a:buNone/>
            </a:pPr>
            <a:r>
              <a:rPr lang="en-US" dirty="0"/>
              <a:t>With the acceptance of ISO/IEC 18974 by ISO, we maintain two ISO standards:</a:t>
            </a:r>
          </a:p>
          <a:p>
            <a:r>
              <a:rPr lang="en-US" dirty="0"/>
              <a:t>ISO/IEC 5230 – open source license compliance process management</a:t>
            </a:r>
          </a:p>
          <a:p>
            <a:r>
              <a:rPr lang="en-US" dirty="0"/>
              <a:t>ISO/IEC 18974 – open source security assurance process management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The OpenChain Project has evolved from credibility in </a:t>
            </a:r>
            <a:r>
              <a:rPr lang="en-US" i="1" dirty="0"/>
              <a:t>open source </a:t>
            </a:r>
            <a:r>
              <a:rPr lang="en-US" i="1" dirty="0" err="1"/>
              <a:t>licence</a:t>
            </a:r>
            <a:r>
              <a:rPr lang="en-US" i="1" dirty="0"/>
              <a:t> compliance process standardization </a:t>
            </a:r>
            <a:r>
              <a:rPr lang="en-US" dirty="0"/>
              <a:t>into having the </a:t>
            </a:r>
            <a:r>
              <a:rPr lang="en-US" b="1" i="1" dirty="0"/>
              <a:t>ability</a:t>
            </a:r>
            <a:r>
              <a:rPr lang="en-US" dirty="0"/>
              <a:t> to do various types of </a:t>
            </a:r>
            <a:r>
              <a:rPr lang="en-US" i="1" dirty="0"/>
              <a:t>open source business process standardization project</a:t>
            </a:r>
            <a:r>
              <a:rPr lang="en-US" dirty="0"/>
              <a:t>. 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This has strategic implications. </a:t>
            </a:r>
          </a:p>
          <a:p>
            <a:r>
              <a:rPr lang="en-US" dirty="0"/>
              <a:t>What do we do with our influence and potential?</a:t>
            </a:r>
          </a:p>
          <a:p>
            <a:r>
              <a:rPr lang="en-US" dirty="0"/>
              <a:t>How do we ensure value for our board members?</a:t>
            </a:r>
          </a:p>
          <a:p>
            <a:pPr marL="152396" indent="0">
              <a:buNone/>
            </a:pPr>
            <a:endParaRPr lang="en-US" dirty="0"/>
          </a:p>
          <a:p>
            <a:pPr marL="152396" indent="0" algn="ctr">
              <a:buNone/>
            </a:pPr>
            <a:r>
              <a:rPr lang="en-US" b="1" dirty="0"/>
              <a:t>Our mission remains building trust in the supply chain</a:t>
            </a:r>
            <a:br>
              <a:rPr lang="en-US" b="1" dirty="0"/>
            </a:br>
            <a:r>
              <a:rPr lang="en-US" b="1" dirty="0"/>
              <a:t>(reducing risk, saving money and time)</a:t>
            </a:r>
          </a:p>
        </p:txBody>
      </p:sp>
    </p:spTree>
    <p:extLst>
      <p:ext uri="{BB962C8B-B14F-4D97-AF65-F5344CB8AC3E}">
        <p14:creationId xmlns:p14="http://schemas.microsoft.com/office/powerpoint/2010/main" val="75116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/>
              <a:t>The Global Community Collaborates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80990" indent="-380990">
              <a:spcAft>
                <a:spcPts val="1600"/>
              </a:spcAft>
            </a:pPr>
            <a:r>
              <a:rPr lang="en-US" dirty="0"/>
              <a:t>We are working on the </a:t>
            </a:r>
            <a:r>
              <a:rPr lang="en-US" b="1" i="1" dirty="0"/>
              <a:t>proposals</a:t>
            </a:r>
            <a:r>
              <a:rPr lang="en-US" dirty="0"/>
              <a:t> for: </a:t>
            </a:r>
          </a:p>
          <a:p>
            <a:pPr marL="990575" lvl="1" indent="-380990">
              <a:spcAft>
                <a:spcPts val="1600"/>
              </a:spcAft>
            </a:pPr>
            <a:r>
              <a:rPr lang="en-US" sz="2400" dirty="0"/>
              <a:t>OpenChain License Compliance 3.0 (ISO/IEC 5230:2020 next gen)</a:t>
            </a:r>
          </a:p>
          <a:p>
            <a:pPr marL="990575" lvl="1" indent="-380990">
              <a:spcAft>
                <a:spcPts val="1600"/>
              </a:spcAft>
            </a:pPr>
            <a:r>
              <a:rPr lang="en-US" sz="2400" dirty="0"/>
              <a:t>OpenChain Security Assurance 2.0 (ISO/IEC 18974:2023 next gen) </a:t>
            </a:r>
          </a:p>
          <a:p>
            <a:pPr marL="990575" lvl="1" indent="-380990">
              <a:spcAft>
                <a:spcPts val="1600"/>
              </a:spcAft>
            </a:pPr>
            <a:r>
              <a:rPr lang="en-US" sz="2400" dirty="0"/>
              <a:t>OpenChain Contribution Process Management 1.0 (name TBD)</a:t>
            </a:r>
          </a:p>
          <a:p>
            <a:pPr marL="990575" lvl="1" indent="-380990">
              <a:spcAft>
                <a:spcPts val="1600"/>
              </a:spcAft>
            </a:pPr>
            <a:r>
              <a:rPr lang="en-US" sz="2400" dirty="0"/>
              <a:t>OpenChain Telco SBOM Specification 1.0 </a:t>
            </a:r>
          </a:p>
          <a:p>
            <a:pPr marL="380990" indent="-380990">
              <a:spcAft>
                <a:spcPts val="1600"/>
              </a:spcAft>
            </a:pPr>
            <a:r>
              <a:rPr lang="en-US" dirty="0"/>
              <a:t>These will go before the OpenChain Steering Committee in early December for review.</a:t>
            </a:r>
          </a:p>
          <a:p>
            <a:pPr marL="380990" indent="-380990">
              <a:spcAft>
                <a:spcPts val="1600"/>
              </a:spcAft>
            </a:pPr>
            <a:r>
              <a:rPr lang="en-US" dirty="0"/>
              <a:t>The Steering Committee will provide formal guidance on where to go next.</a:t>
            </a:r>
          </a:p>
        </p:txBody>
      </p:sp>
    </p:spTree>
    <p:extLst>
      <p:ext uri="{BB962C8B-B14F-4D97-AF65-F5344CB8AC3E}">
        <p14:creationId xmlns:p14="http://schemas.microsoft.com/office/powerpoint/2010/main" val="1170232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/>
              <a:t>Current Versions of OpenChain Standards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b="1" dirty="0">
                <a:latin typeface="+mn-lt"/>
              </a:rPr>
              <a:t>Licensing Specification (CURRENT VERSION, 2</a:t>
            </a:r>
            <a:r>
              <a:rPr lang="en-US" b="1" baseline="30000" dirty="0">
                <a:latin typeface="+mn-lt"/>
              </a:rPr>
              <a:t>nd</a:t>
            </a:r>
            <a:r>
              <a:rPr lang="en-US" b="1" dirty="0">
                <a:latin typeface="+mn-lt"/>
              </a:rPr>
              <a:t> Generation):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dirty="0">
                <a:latin typeface="+mn-lt"/>
                <a:hlinkClick r:id="rId3"/>
              </a:rPr>
              <a:t>https://github.com/OpenChain-Project/License-Compliance-Specification/blob/master/2.1/en/openchainspec-2.1.md</a:t>
            </a:r>
            <a:r>
              <a:rPr lang="en-US" dirty="0">
                <a:latin typeface="+mn-lt"/>
              </a:rPr>
              <a:t> 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b="1" dirty="0">
                <a:latin typeface="+mn-lt"/>
              </a:rPr>
              <a:t>Security Specification (CURRENT VERSION, 1</a:t>
            </a:r>
            <a:r>
              <a:rPr lang="en-US" b="1" baseline="30000" dirty="0">
                <a:latin typeface="+mn-lt"/>
              </a:rPr>
              <a:t>st</a:t>
            </a:r>
            <a:r>
              <a:rPr lang="en-US" b="1" dirty="0">
                <a:latin typeface="+mn-lt"/>
              </a:rPr>
              <a:t> Generation):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dirty="0">
                <a:latin typeface="+mn-lt"/>
                <a:hlinkClick r:id="rId4"/>
              </a:rPr>
              <a:t>https://github.com/OpenChain-Project/Security-Assurance-Specification/blob/main/Security-Assurance-Specification/1.1/en/openchain-security-specification-1.1.md</a:t>
            </a:r>
            <a:r>
              <a:rPr lang="en-US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265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/>
              <a:t>Draft Future Versions of Licensing / Security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b="1" dirty="0">
                <a:latin typeface="+mn-lt"/>
              </a:rPr>
              <a:t>Licensing Specification (3</a:t>
            </a:r>
            <a:r>
              <a:rPr lang="en-US" b="1" baseline="30000" dirty="0">
                <a:latin typeface="+mn-lt"/>
              </a:rPr>
              <a:t>rd</a:t>
            </a:r>
            <a:r>
              <a:rPr lang="en-US" b="1" dirty="0">
                <a:latin typeface="+mn-lt"/>
              </a:rPr>
              <a:t> Generation Draft):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dirty="0">
                <a:latin typeface="+mn-lt"/>
                <a:hlinkClick r:id="rId3"/>
              </a:rPr>
              <a:t>https://github.com/OpenChain-Project/License-Compliance-Specification/blob/master/Official/en/3.0/openchain-license-compliance-3.0.md</a:t>
            </a:r>
            <a:endParaRPr lang="en-US" b="1" dirty="0">
              <a:latin typeface="+mn-lt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en-US" b="1" dirty="0">
                <a:latin typeface="+mn-lt"/>
              </a:rPr>
              <a:t>Security Specification (2</a:t>
            </a:r>
            <a:r>
              <a:rPr lang="en-US" b="1" baseline="30000" dirty="0">
                <a:latin typeface="+mn-lt"/>
              </a:rPr>
              <a:t>nd</a:t>
            </a:r>
            <a:r>
              <a:rPr lang="en-US" b="1" dirty="0">
                <a:latin typeface="+mn-lt"/>
              </a:rPr>
              <a:t> Generation Draft):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dirty="0">
                <a:latin typeface="+mn-lt"/>
                <a:hlinkClick r:id="rId4"/>
              </a:rPr>
              <a:t>https://github.com/OpenChain-Project/Security-Assurance-Specification/blob/main/Security-Assurance-Specification/2.0/en/openchain-security-specification-2.0.md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91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8B03F9-9D0E-AADB-7394-AE33EA322ABC}"/>
              </a:ext>
            </a:extLst>
          </p:cNvPr>
          <p:cNvSpPr txBox="1"/>
          <p:nvPr/>
        </p:nvSpPr>
        <p:spPr>
          <a:xfrm>
            <a:off x="2101771" y="6295466"/>
            <a:ext cx="798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https://www.synopsys.com/blogs/software-security/open-source-trends-ossra-report/ (2022)</a:t>
            </a:r>
            <a:endParaRPr lang="en-JP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93065-CDBE-7BFE-26F6-750C0F784FE9}"/>
              </a:ext>
            </a:extLst>
          </p:cNvPr>
          <p:cNvSpPr txBox="1"/>
          <p:nvPr/>
        </p:nvSpPr>
        <p:spPr>
          <a:xfrm>
            <a:off x="2304734" y="1596290"/>
            <a:ext cx="7582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Global Codebase Statistics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DB6CA-2611-DC69-3834-C9200DA72B4B}"/>
              </a:ext>
            </a:extLst>
          </p:cNvPr>
          <p:cNvSpPr txBox="1"/>
          <p:nvPr/>
        </p:nvSpPr>
        <p:spPr>
          <a:xfrm>
            <a:off x="2893837" y="2720172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Over 93% use open 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28B1C-56D0-0394-C902-B9CC6EACBE3E}"/>
              </a:ext>
            </a:extLst>
          </p:cNvPr>
          <p:cNvSpPr txBox="1"/>
          <p:nvPr/>
        </p:nvSpPr>
        <p:spPr>
          <a:xfrm>
            <a:off x="1825438" y="3591935"/>
            <a:ext cx="8541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53% have license compliance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F1D91-B769-9CE5-A210-AC9B0EFF2D4A}"/>
              </a:ext>
            </a:extLst>
          </p:cNvPr>
          <p:cNvSpPr txBox="1"/>
          <p:nvPr/>
        </p:nvSpPr>
        <p:spPr>
          <a:xfrm>
            <a:off x="3108638" y="4463698"/>
            <a:ext cx="5974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81% have security issues</a:t>
            </a:r>
          </a:p>
        </p:txBody>
      </p:sp>
    </p:spTree>
    <p:extLst>
      <p:ext uri="{BB962C8B-B14F-4D97-AF65-F5344CB8AC3E}">
        <p14:creationId xmlns:p14="http://schemas.microsoft.com/office/powerpoint/2010/main" val="2462342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/>
              <a:t>Next Steps: Licensing / Security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 fontAlgn="base">
              <a:buNone/>
            </a:pPr>
            <a:r>
              <a:rPr lang="en-US" b="1" dirty="0">
                <a:solidFill>
                  <a:srgbClr val="252525"/>
                </a:solidFill>
                <a:latin typeface="Roboto" panose="02000000000000000000" pitchFamily="2" charset="0"/>
              </a:rPr>
              <a:t>Open Issues</a:t>
            </a:r>
          </a:p>
          <a:p>
            <a:pPr marL="152396" indent="0" fontAlgn="base">
              <a:buNone/>
            </a:pPr>
            <a:r>
              <a:rPr lang="en-US" dirty="0">
                <a:solidFill>
                  <a:srgbClr val="252525"/>
                </a:solidFill>
                <a:latin typeface="Roboto" panose="02000000000000000000" pitchFamily="2" charset="0"/>
              </a:rPr>
              <a:t>Both the next generation License Compliance specification and the next generation Security Assurance specification have pre-existing open issues for review:</a:t>
            </a:r>
          </a:p>
          <a:p>
            <a:pPr algn="l" fontAlgn="base"/>
            <a:r>
              <a:rPr lang="en-US" b="1" dirty="0">
                <a:solidFill>
                  <a:srgbClr val="252525"/>
                </a:solidFill>
                <a:latin typeface="Open Sans" panose="020B0606030504020204" pitchFamily="34" charset="0"/>
              </a:rPr>
              <a:t>Licensing:</a:t>
            </a:r>
            <a:br>
              <a:rPr lang="en-US" b="1" dirty="0">
                <a:solidFill>
                  <a:srgbClr val="252525"/>
                </a:solidFill>
                <a:latin typeface="Open Sans" panose="020B0606030504020204" pitchFamily="34" charset="0"/>
              </a:rPr>
            </a:br>
            <a:r>
              <a:rPr lang="en-US" b="1" dirty="0">
                <a:solidFill>
                  <a:srgbClr val="252525"/>
                </a:solidFill>
                <a:latin typeface="Open Sans" panose="020B0606030504020204" pitchFamily="34" charset="0"/>
                <a:hlinkClick r:id="rId3"/>
              </a:rPr>
              <a:t>https://github.com/OpenChain-Project/License-Compliance-Specification/issues/</a:t>
            </a:r>
            <a:endParaRPr lang="en-US" dirty="0">
              <a:solidFill>
                <a:srgbClr val="252525"/>
              </a:solidFill>
              <a:latin typeface="Roboto" panose="02000000000000000000" pitchFamily="2" charset="0"/>
            </a:endParaRPr>
          </a:p>
          <a:p>
            <a:pPr algn="l" fontAlgn="base"/>
            <a:r>
              <a:rPr lang="en-US" b="1" dirty="0">
                <a:solidFill>
                  <a:srgbClr val="252525"/>
                </a:solidFill>
                <a:latin typeface="Open Sans" panose="020B0606030504020204" pitchFamily="34" charset="0"/>
              </a:rPr>
              <a:t>Security:</a:t>
            </a:r>
            <a:br>
              <a:rPr lang="en-US" b="1" dirty="0">
                <a:solidFill>
                  <a:srgbClr val="252525"/>
                </a:solidFill>
                <a:latin typeface="Open Sans" panose="020B0606030504020204" pitchFamily="34" charset="0"/>
              </a:rPr>
            </a:br>
            <a:r>
              <a:rPr lang="en-US" b="1" dirty="0">
                <a:solidFill>
                  <a:srgbClr val="252525"/>
                </a:solidFill>
                <a:latin typeface="Open Sans" panose="020B0606030504020204" pitchFamily="34" charset="0"/>
                <a:hlinkClick r:id="rId4"/>
              </a:rPr>
              <a:t>https://github.com/OpenChain-Project/Security-Assurance-Specification/issues/</a:t>
            </a:r>
            <a:r>
              <a:rPr lang="en-US" b="1" dirty="0">
                <a:solidFill>
                  <a:srgbClr val="252525"/>
                </a:solidFill>
                <a:latin typeface="Open Sans" panose="020B0606030504020204" pitchFamily="34" charset="0"/>
              </a:rPr>
              <a:t> </a:t>
            </a:r>
            <a:endParaRPr lang="en-US" dirty="0">
              <a:solidFill>
                <a:srgbClr val="252525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84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/>
              <a:t>Proposed OpenChain Contribution Specification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380990" indent="-380990">
              <a:spcAft>
                <a:spcPts val="1600"/>
              </a:spcAft>
            </a:pPr>
            <a:r>
              <a:rPr lang="en-US" dirty="0">
                <a:latin typeface="+mn-lt"/>
              </a:rPr>
              <a:t>Contribution process community proposal – community editing underway: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  <a:hlinkClick r:id="rId3"/>
              </a:rPr>
              <a:t>https://github.com/OpenChain-Project/Contribution-Process-Specification/blob/main/1.0/en/1.0.md</a:t>
            </a:r>
            <a:r>
              <a:rPr lang="en-US" dirty="0">
                <a:latin typeface="+mn-lt"/>
              </a:rPr>
              <a:t> </a:t>
            </a:r>
            <a:endParaRPr lang="en-US" dirty="0">
              <a:latin typeface="+mn-lt"/>
              <a:ea typeface="Roboto Slab" pitchFamily="2" charset="0"/>
              <a:cs typeface="Roboto Slab" pitchFamily="2" charset="0"/>
            </a:endParaRPr>
          </a:p>
          <a:p>
            <a:pPr marL="380990" indent="-380990">
              <a:spcAft>
                <a:spcPts val="1600"/>
              </a:spcAft>
            </a:pPr>
            <a:r>
              <a:rPr lang="en-US" dirty="0">
                <a:latin typeface="+mn-lt"/>
                <a:ea typeface="Roboto Slab" pitchFamily="2" charset="0"/>
                <a:cs typeface="Roboto Slab" pitchFamily="2" charset="0"/>
              </a:rPr>
              <a:t>First GitHub Issue:</a:t>
            </a:r>
            <a:br>
              <a:rPr lang="en-US" dirty="0">
                <a:latin typeface="+mn-lt"/>
                <a:ea typeface="Roboto Slab" pitchFamily="2" charset="0"/>
                <a:cs typeface="Roboto Slab" pitchFamily="2" charset="0"/>
              </a:rPr>
            </a:br>
            <a:r>
              <a:rPr lang="en-US" dirty="0">
                <a:latin typeface="+mn-lt"/>
                <a:ea typeface="Roboto Slab" pitchFamily="2" charset="0"/>
                <a:cs typeface="Roboto Slab" pitchFamily="2" charset="0"/>
                <a:hlinkClick r:id="rId4"/>
              </a:rPr>
              <a:t>https://github.com/OpenChain-Project/Contribution-Process-Specification/issues/1</a:t>
            </a:r>
            <a:r>
              <a:rPr lang="en-US" dirty="0">
                <a:latin typeface="+mn-lt"/>
                <a:ea typeface="Roboto Slab" pitchFamily="2" charset="0"/>
                <a:cs typeface="Roboto Slab" pitchFamily="2" charset="0"/>
              </a:rPr>
              <a:t> </a:t>
            </a:r>
          </a:p>
          <a:p>
            <a:pPr marL="380990" indent="-380990">
              <a:spcAft>
                <a:spcPts val="1600"/>
              </a:spcAft>
            </a:pPr>
            <a:r>
              <a:rPr lang="en-US" dirty="0">
                <a:latin typeface="+mn-lt"/>
                <a:ea typeface="Roboto Slab" pitchFamily="2" charset="0"/>
                <a:cs typeface="Roboto Slab" pitchFamily="2" charset="0"/>
              </a:rPr>
              <a:t>Kick-Off Call:</a:t>
            </a:r>
            <a:br>
              <a:rPr lang="en-US" dirty="0">
                <a:latin typeface="+mn-lt"/>
                <a:ea typeface="Roboto Slab" pitchFamily="2" charset="0"/>
                <a:cs typeface="Roboto Slab" pitchFamily="2" charset="0"/>
              </a:rPr>
            </a:br>
            <a:r>
              <a:rPr lang="en-US" dirty="0">
                <a:latin typeface="+mn-lt"/>
                <a:ea typeface="Roboto Slab" pitchFamily="2" charset="0"/>
                <a:cs typeface="Roboto Slab" pitchFamily="2" charset="0"/>
                <a:hlinkClick r:id="rId5"/>
              </a:rPr>
              <a:t>https://www.openchainproject.org/news/2023/08/23/contribution-spec-kick-off</a:t>
            </a:r>
            <a:endParaRPr lang="en-US" dirty="0">
              <a:latin typeface="+mn-lt"/>
              <a:ea typeface="Roboto Slab" pitchFamily="2" charset="0"/>
              <a:cs typeface="Roboto Slab" pitchFamily="2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SBOM Quality</a:t>
            </a:r>
            <a:endParaRPr dirty="0">
              <a:solidFill>
                <a:srgbClr val="003778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DA2A4-80D1-9BDE-E5C4-A6E7F8E16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OpenChain Telco Work Group has been working on a draft specification to describe a quality Software Bill of Materials:</a:t>
            </a:r>
            <a:br>
              <a:rPr lang="en-US" dirty="0"/>
            </a:br>
            <a:r>
              <a:rPr lang="en-US" dirty="0">
                <a:hlinkClick r:id="rId3"/>
              </a:rPr>
              <a:t>https://github.com/OpenChain-Project/Telco-WG/blob/main/OpenChain%20Telco%20SBOM%20Specification.md</a:t>
            </a:r>
            <a:r>
              <a:rPr lang="en-US" dirty="0"/>
              <a:t> </a:t>
            </a:r>
          </a:p>
          <a:p>
            <a:r>
              <a:rPr lang="en-US" dirty="0"/>
              <a:t>Everyone is welcome to open issues on GitHub for this:</a:t>
            </a:r>
            <a:br>
              <a:rPr lang="en-US" dirty="0"/>
            </a:br>
            <a:r>
              <a:rPr lang="en-US" dirty="0">
                <a:hlinkClick r:id="rId4"/>
              </a:rPr>
              <a:t>https://github.com/OpenChain-Project/Telco-WG/issues</a:t>
            </a:r>
            <a:r>
              <a:rPr lang="en-US" dirty="0"/>
              <a:t> </a:t>
            </a:r>
          </a:p>
          <a:p>
            <a:r>
              <a:rPr lang="en-US" dirty="0"/>
              <a:t>Please note: most of the discussion has happened on the Telco Work Group Mailing List, and they are currently discussing whether the draft spec should actually be an SPDX profile instead:</a:t>
            </a:r>
            <a:br>
              <a:rPr lang="en-US" dirty="0"/>
            </a:br>
            <a:r>
              <a:rPr lang="en-US" dirty="0">
                <a:hlinkClick r:id="rId5"/>
              </a:rPr>
              <a:t>https://lists.openchainproject.org/g/telco/messages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5326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SBOM Quality Draft Spec – Required Elements</a:t>
            </a:r>
            <a:endParaRPr dirty="0">
              <a:solidFill>
                <a:srgbClr val="003778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DA2A4-80D1-9BDE-E5C4-A6E7F8E16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2396" indent="0">
              <a:buNone/>
            </a:pPr>
            <a:r>
              <a:rPr lang="en-US" sz="1600" b="1" dirty="0">
                <a:latin typeface="+mn-lt"/>
              </a:rPr>
              <a:t>Document creation information</a:t>
            </a:r>
          </a:p>
          <a:p>
            <a:r>
              <a:rPr lang="en-US" sz="1600" dirty="0" err="1">
                <a:latin typeface="+mn-lt"/>
              </a:rPr>
              <a:t>SPDXVersion</a:t>
            </a:r>
            <a:r>
              <a:rPr lang="en-US" sz="1600" dirty="0">
                <a:latin typeface="+mn-lt"/>
              </a:rPr>
              <a:t>: mandatory in SPDX</a:t>
            </a:r>
          </a:p>
          <a:p>
            <a:r>
              <a:rPr lang="en-US" sz="1600" dirty="0" err="1">
                <a:latin typeface="+mn-lt"/>
              </a:rPr>
              <a:t>DataLicense</a:t>
            </a:r>
            <a:r>
              <a:rPr lang="en-US" sz="1600" dirty="0">
                <a:latin typeface="+mn-lt"/>
              </a:rPr>
              <a:t>: mandatory in SPDX</a:t>
            </a:r>
          </a:p>
          <a:p>
            <a:r>
              <a:rPr lang="en-US" sz="1600" dirty="0">
                <a:latin typeface="+mn-lt"/>
              </a:rPr>
              <a:t>SPDXID: mandatory in SPDX</a:t>
            </a:r>
          </a:p>
          <a:p>
            <a:r>
              <a:rPr lang="en-US" sz="1600" dirty="0" err="1">
                <a:latin typeface="+mn-lt"/>
              </a:rPr>
              <a:t>DocumentName</a:t>
            </a:r>
            <a:r>
              <a:rPr lang="en-US" sz="1600" dirty="0">
                <a:latin typeface="+mn-lt"/>
              </a:rPr>
              <a:t>: mandatory in SPDX</a:t>
            </a:r>
          </a:p>
          <a:p>
            <a:r>
              <a:rPr lang="en-US" sz="1600" dirty="0" err="1">
                <a:latin typeface="+mn-lt"/>
              </a:rPr>
              <a:t>DocumentNamespace</a:t>
            </a:r>
            <a:r>
              <a:rPr lang="en-US" sz="1600" dirty="0">
                <a:latin typeface="+mn-lt"/>
              </a:rPr>
              <a:t>: mandatory in SPDX</a:t>
            </a:r>
          </a:p>
          <a:p>
            <a:r>
              <a:rPr lang="en-US" sz="1600" dirty="0">
                <a:latin typeface="+mn-lt"/>
              </a:rPr>
              <a:t>Creator: mandatory in SPDX</a:t>
            </a:r>
          </a:p>
          <a:p>
            <a:r>
              <a:rPr lang="en-US" sz="1600" dirty="0">
                <a:latin typeface="+mn-lt"/>
              </a:rPr>
              <a:t>Created: mandatory in SPDX</a:t>
            </a:r>
          </a:p>
          <a:p>
            <a:r>
              <a:rPr lang="en-US" sz="1600" dirty="0" err="1">
                <a:latin typeface="+mn-lt"/>
              </a:rPr>
              <a:t>CreatorComment</a:t>
            </a:r>
            <a:r>
              <a:rPr lang="en-US" sz="1600" dirty="0">
                <a:latin typeface="+mn-lt"/>
              </a:rPr>
              <a:t>: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to be able to put “SBOM Build information”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E16BD9-39DC-1FD4-A44F-AC1F3E1266F4}"/>
              </a:ext>
            </a:extLst>
          </p:cNvPr>
          <p:cNvSpPr txBox="1">
            <a:spLocks/>
          </p:cNvSpPr>
          <p:nvPr/>
        </p:nvSpPr>
        <p:spPr>
          <a:xfrm>
            <a:off x="5110208" y="1688600"/>
            <a:ext cx="5962345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 Medium"/>
              <a:buChar char="●"/>
              <a:defRPr sz="18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○"/>
              <a:defRPr sz="14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■"/>
              <a:defRPr sz="14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●"/>
              <a:defRPr sz="14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○"/>
              <a:defRPr sz="14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■"/>
              <a:defRPr sz="14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●"/>
              <a:defRPr sz="14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○"/>
              <a:defRPr sz="14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■"/>
              <a:defRPr sz="1400" b="0" i="0" u="none" strike="noStrike" cap="none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152396" indent="0"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Package information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PackageName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mandatory in SPDX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SPDXID: mandatory in SPDX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PackageVersion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needed by “NTIA SBOM Minimum elements”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PackageSupplier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needed by “NTIA SBOM Minimum elements”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PackageDownloadLocation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mandatory in SPDX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FilesAnalyzed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PackageChecksum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recommended by “NTIA SBOM Minimum elements”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PackageLicenseConcluded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mandatory in SPDX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PackageLicenseDeclared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mandatory in SPDX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PackageCopyrightText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mandatory in SPDX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ExternalRef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to be able to put the Package URL</a:t>
            </a:r>
          </a:p>
          <a:p>
            <a:pPr marL="152396" indent="0"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ADFCD-B902-5FB9-D155-3F119192159D}"/>
              </a:ext>
            </a:extLst>
          </p:cNvPr>
          <p:cNvSpPr txBox="1"/>
          <p:nvPr/>
        </p:nvSpPr>
        <p:spPr>
          <a:xfrm>
            <a:off x="2993233" y="6266948"/>
            <a:ext cx="5968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+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A package SHOULD be identified by a Package URL (PURL).</a:t>
            </a:r>
          </a:p>
        </p:txBody>
      </p:sp>
    </p:spTree>
    <p:extLst>
      <p:ext uri="{BB962C8B-B14F-4D97-AF65-F5344CB8AC3E}">
        <p14:creationId xmlns:p14="http://schemas.microsoft.com/office/powerpoint/2010/main" val="821437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473A3D-E30E-8C99-628F-81B56C8F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All This Work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6A730-F547-1FA2-7F6B-9C42E0AD9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join our monthly North America / Europe and North America / Asia calls every month (two meetings per month):</a:t>
            </a:r>
            <a:br>
              <a:rPr lang="en-US" dirty="0"/>
            </a:br>
            <a:r>
              <a:rPr lang="en-US" dirty="0">
                <a:hlinkClick r:id="rId2"/>
              </a:rPr>
              <a:t>https://www.openchainproject.org/participate</a:t>
            </a:r>
            <a:r>
              <a:rPr lang="en-US" dirty="0"/>
              <a:t> </a:t>
            </a:r>
          </a:p>
          <a:p>
            <a:r>
              <a:rPr lang="en-US" dirty="0"/>
              <a:t>We publish the slides used for every meeting:</a:t>
            </a:r>
            <a:br>
              <a:rPr lang="en-US" dirty="0"/>
            </a:br>
            <a:r>
              <a:rPr lang="en-US" dirty="0">
                <a:hlinkClick r:id="rId3"/>
              </a:rPr>
              <a:t>https://github.com/OpenChain-Project/Meeting-Minutes/tree/main/Slides</a:t>
            </a:r>
            <a:r>
              <a:rPr lang="en-US" dirty="0"/>
              <a:t>  </a:t>
            </a:r>
          </a:p>
          <a:p>
            <a:r>
              <a:rPr lang="en-US" dirty="0"/>
              <a:t>We also publish a recording of every meeting:</a:t>
            </a:r>
            <a:br>
              <a:rPr lang="en-US" dirty="0"/>
            </a:br>
            <a:r>
              <a:rPr lang="en-US" dirty="0">
                <a:hlinkClick r:id="rId4"/>
              </a:rPr>
              <a:t>https://www.openchainproject.org/news</a:t>
            </a:r>
            <a:r>
              <a:rPr lang="en-US" dirty="0"/>
              <a:t> </a:t>
            </a:r>
          </a:p>
          <a:p>
            <a:r>
              <a:rPr lang="en-US" dirty="0"/>
              <a:t>You can also join our specification mailing list to follow everything by email:</a:t>
            </a:r>
            <a:br>
              <a:rPr lang="en-US" dirty="0"/>
            </a:br>
            <a:r>
              <a:rPr lang="en-US" dirty="0">
                <a:hlinkClick r:id="rId5"/>
              </a:rPr>
              <a:t>https://lists.openchainproject.org/g/specification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2642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bbeb37c32_1_1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>
                <a:latin typeface="+mn-lt"/>
                <a:ea typeface="Roboto Slab"/>
                <a:cs typeface="Roboto Slab"/>
                <a:sym typeface="Roboto Slab"/>
              </a:rPr>
              <a:t>Our Partner Ecosystem</a:t>
            </a:r>
          </a:p>
        </p:txBody>
      </p:sp>
    </p:spTree>
    <p:extLst>
      <p:ext uri="{BB962C8B-B14F-4D97-AF65-F5344CB8AC3E}">
        <p14:creationId xmlns:p14="http://schemas.microsoft.com/office/powerpoint/2010/main" val="4256810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91AB-41F4-7E68-53A5-77B348D4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Partners Are A Key Multiplier For Our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D018F-DD18-24B8-D7FB-62671B699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some great new partners join our certification and support ecosystem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4B8FAE-9D3E-BF5C-26F0-15E4D9D0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40" y="2805706"/>
            <a:ext cx="4210992" cy="2217788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28CAFF-6608-ED7D-E80A-96A720757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672" y="3415567"/>
            <a:ext cx="5988376" cy="99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05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13 Official Tooling Vendors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3" name="Picture 2" descr="A group of logos with different colors&#10;&#10;Description automatically generated">
            <a:extLst>
              <a:ext uri="{FF2B5EF4-FFF2-40B4-BE49-F238E27FC236}">
                <a16:creationId xmlns:a16="http://schemas.microsoft.com/office/drawing/2014/main" id="{C75EC90D-2909-7934-6600-FE026B7E1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95" y="1953466"/>
            <a:ext cx="8628611" cy="35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34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13 Official Third-Party Certifiers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10" name="Picture 9" descr="A group of logos of different brands&#10;&#10;Description automatically generated">
            <a:extLst>
              <a:ext uri="{FF2B5EF4-FFF2-40B4-BE49-F238E27FC236}">
                <a16:creationId xmlns:a16="http://schemas.microsoft.com/office/drawing/2014/main" id="{E21BE599-E4A0-9478-2822-4D8A4E59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055" y="1575600"/>
            <a:ext cx="7669876" cy="40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51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29 Official Service Providers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3" name="Picture 2" descr="A collection of logos&#10;&#10;Description automatically generated">
            <a:extLst>
              <a:ext uri="{FF2B5EF4-FFF2-40B4-BE49-F238E27FC236}">
                <a16:creationId xmlns:a16="http://schemas.microsoft.com/office/drawing/2014/main" id="{6D6E7ECE-14EA-57CC-A20C-D046C2DC7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48" y="1429232"/>
            <a:ext cx="5867304" cy="54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96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33" tIns="91433" rIns="91433" bIns="91433" anchor="ctr" anchorCtr="0">
            <a:noAutofit/>
          </a:bodyPr>
          <a:lstStyle/>
          <a:p>
            <a:r>
              <a:rPr lang="en" dirty="0"/>
              <a:t>We Got Together To Improve The Supply Chain</a:t>
            </a:r>
            <a:endParaRPr sz="3600" dirty="0"/>
          </a:p>
        </p:txBody>
      </p:sp>
      <p:sp>
        <p:nvSpPr>
          <p:cNvPr id="175" name="Google Shape;175;p35"/>
          <p:cNvSpPr txBox="1">
            <a:spLocks noGrp="1"/>
          </p:cNvSpPr>
          <p:nvPr>
            <p:ph type="sldNum" idx="4294967295"/>
          </p:nvPr>
        </p:nvSpPr>
        <p:spPr>
          <a:xfrm>
            <a:off x="11824339" y="6583680"/>
            <a:ext cx="367600" cy="2744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/>
              <a:pPr>
                <a:buClr>
                  <a:srgbClr val="000000"/>
                </a:buClr>
              </a:pPr>
              <a:t>5</a:t>
            </a:fld>
            <a:endParaRPr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24FDA15-5736-A08D-634C-06BB228C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939" y="2131774"/>
            <a:ext cx="3139200" cy="3139200"/>
          </a:xfrm>
          <a:prstGeom prst="rect">
            <a:avLst/>
          </a:prstGeom>
        </p:spPr>
      </p:pic>
      <p:pic>
        <p:nvPicPr>
          <p:cNvPr id="5" name="Picture 4" descr="A picture containing text, font, line, screenshot&#10;&#10;Description automatically generated">
            <a:extLst>
              <a:ext uri="{FF2B5EF4-FFF2-40B4-BE49-F238E27FC236}">
                <a16:creationId xmlns:a16="http://schemas.microsoft.com/office/drawing/2014/main" id="{ABFD8A37-EA5E-E9CF-0E29-E6FF7BECC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67" y="2070814"/>
            <a:ext cx="8320901" cy="32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60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24 Official Legal Providers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4" name="Picture 3" descr="A group of logos of various brands&#10;&#10;Description automatically generated">
            <a:extLst>
              <a:ext uri="{FF2B5EF4-FFF2-40B4-BE49-F238E27FC236}">
                <a16:creationId xmlns:a16="http://schemas.microsoft.com/office/drawing/2014/main" id="{6521BF56-9D69-8A36-59A2-D413ADD42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52" y="1671003"/>
            <a:ext cx="5962696" cy="47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8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bbeb37c32_1_1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US" dirty="0" err="1">
                <a:latin typeface="+mn-lt"/>
                <a:ea typeface="Roboto Slab"/>
                <a:cs typeface="Roboto Slab"/>
                <a:sym typeface="Roboto Slab"/>
              </a:rPr>
              <a:t>tl;dr</a:t>
            </a:r>
            <a:r>
              <a:rPr lang="en-US" dirty="0">
                <a:latin typeface="+mn-lt"/>
                <a:ea typeface="Roboto Slab"/>
                <a:cs typeface="Roboto Slab"/>
                <a:sym typeface="Roboto Slab"/>
              </a:rPr>
              <a:t>:</a:t>
            </a:r>
            <a:br>
              <a:rPr lang="en-US" dirty="0">
                <a:latin typeface="+mn-lt"/>
                <a:ea typeface="Roboto Slab"/>
                <a:cs typeface="Roboto Slab"/>
                <a:sym typeface="Roboto Slab"/>
              </a:rPr>
            </a:br>
            <a:r>
              <a:rPr lang="en-US" sz="4400" dirty="0">
                <a:latin typeface="+mn-lt"/>
                <a:ea typeface="Roboto Slab"/>
                <a:cs typeface="Roboto Slab"/>
                <a:sym typeface="Roboto Slab"/>
              </a:rPr>
              <a:t>Big Project, Big Community.</a:t>
            </a:r>
            <a:br>
              <a:rPr lang="en-US" sz="4400" dirty="0">
                <a:latin typeface="+mn-lt"/>
                <a:ea typeface="Roboto Slab"/>
                <a:cs typeface="Roboto Slab"/>
                <a:sym typeface="Roboto Slab"/>
              </a:rPr>
            </a:br>
            <a:r>
              <a:rPr lang="en-US" sz="4400" dirty="0">
                <a:latin typeface="+mn-lt"/>
                <a:ea typeface="Roboto Slab"/>
                <a:cs typeface="Roboto Slab"/>
                <a:sym typeface="Roboto Slab"/>
              </a:rPr>
              <a:t>Plenty Commercial Support Too.</a:t>
            </a:r>
          </a:p>
        </p:txBody>
      </p:sp>
    </p:spTree>
    <p:extLst>
      <p:ext uri="{BB962C8B-B14F-4D97-AF65-F5344CB8AC3E}">
        <p14:creationId xmlns:p14="http://schemas.microsoft.com/office/powerpoint/2010/main" val="562203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D69E7-D8A7-4F0D-9672-37F2F415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OpenChain – A Brief Recap – Why Are We Here?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D0988-8FCC-5C5B-6550-229501393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purpose of the OpenChain Project is to align industry around standardized approaches to process management. This is to reduce risk, reduce costs and increase speed.</a:t>
            </a:r>
          </a:p>
          <a:p>
            <a:r>
              <a:rPr lang="en-US" dirty="0"/>
              <a:t>Our vision is a trusted supply chain and our mission is to make that happen.</a:t>
            </a:r>
          </a:p>
          <a:p>
            <a:r>
              <a:rPr lang="en-US" dirty="0"/>
              <a:t>We accomplish our mission by improving compliance. We have been doing that for license compliance and more recently security compliance.</a:t>
            </a:r>
          </a:p>
          <a:p>
            <a:r>
              <a:rPr lang="en-US" dirty="0"/>
              <a:t>Our execution mechanism is normalization (community) and embedding (procurement).</a:t>
            </a:r>
          </a:p>
          <a:p>
            <a:r>
              <a:rPr lang="en-US" dirty="0"/>
              <a:t>License compliance was our starting focus. Security compliance was addressed because people were repurposing our license standard for security.</a:t>
            </a:r>
          </a:p>
          <a:p>
            <a:r>
              <a:rPr lang="en-US" dirty="0"/>
              <a:t>Everything we have created – standards, community and reference material – is in service of our purpose and our mission.</a:t>
            </a:r>
          </a:p>
        </p:txBody>
      </p:sp>
    </p:spTree>
    <p:extLst>
      <p:ext uri="{BB962C8B-B14F-4D97-AF65-F5344CB8AC3E}">
        <p14:creationId xmlns:p14="http://schemas.microsoft.com/office/powerpoint/2010/main" val="678747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E01C-3D3E-DCB6-2C8B-92C1CEB2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Evolution: From A Young To A Middle-Aged Project</a:t>
            </a:r>
          </a:p>
        </p:txBody>
      </p:sp>
      <p:pic>
        <p:nvPicPr>
          <p:cNvPr id="4" name="Picture 3" descr="A child and child sitting on a beach looking at the sunset&#10;&#10;Description automatically generated">
            <a:extLst>
              <a:ext uri="{FF2B5EF4-FFF2-40B4-BE49-F238E27FC236}">
                <a16:creationId xmlns:a16="http://schemas.microsoft.com/office/drawing/2014/main" id="{9818CE7D-8A40-ACCD-A609-BEFFA2E07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08" y="1343925"/>
            <a:ext cx="6087584" cy="3478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362BF-F038-76C5-A521-4B38738B1CA6}"/>
              </a:ext>
            </a:extLst>
          </p:cNvPr>
          <p:cNvSpPr txBox="1"/>
          <p:nvPr/>
        </p:nvSpPr>
        <p:spPr>
          <a:xfrm>
            <a:off x="1294848" y="5180586"/>
            <a:ext cx="960230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/>
              <a:t>We do more and we have more influence.</a:t>
            </a:r>
            <a:br>
              <a:rPr lang="en-US" sz="1867" dirty="0"/>
            </a:br>
            <a:r>
              <a:rPr lang="en-US" sz="1867" dirty="0"/>
              <a:t>It is our responsibility to help guide the next phase of open source business management</a:t>
            </a:r>
          </a:p>
        </p:txBody>
      </p:sp>
    </p:spTree>
    <p:extLst>
      <p:ext uri="{BB962C8B-B14F-4D97-AF65-F5344CB8AC3E}">
        <p14:creationId xmlns:p14="http://schemas.microsoft.com/office/powerpoint/2010/main" val="2481265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a0b78de9d3_0_20"/>
          <p:cNvSpPr txBox="1">
            <a:spLocks noGrp="1"/>
          </p:cNvSpPr>
          <p:nvPr>
            <p:ph type="title"/>
          </p:nvPr>
        </p:nvSpPr>
        <p:spPr>
          <a:xfrm>
            <a:off x="311667" y="239767"/>
            <a:ext cx="9982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/>
              <a:t>Global </a:t>
            </a:r>
            <a:r>
              <a:rPr lang="en-US" dirty="0">
                <a:solidFill>
                  <a:srgbClr val="003778"/>
                </a:solidFill>
              </a:rPr>
              <a:t>Impact January to October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A58BB-3350-CF81-928A-B36FF5483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Conformant Companies Listed: 89 &gt; 107 		(</a:t>
            </a:r>
            <a:r>
              <a:rPr lang="en-US" dirty="0">
                <a:solidFill>
                  <a:srgbClr val="00B050"/>
                </a:solidFill>
              </a:rPr>
              <a:t>20.2% increase</a:t>
            </a:r>
            <a:r>
              <a:rPr lang="en-US" dirty="0"/>
              <a:t>) </a:t>
            </a:r>
          </a:p>
          <a:p>
            <a:r>
              <a:rPr lang="en-US" dirty="0"/>
              <a:t>Certifiers: 7 &gt; 13 					(</a:t>
            </a:r>
            <a:r>
              <a:rPr lang="en-US" dirty="0">
                <a:solidFill>
                  <a:srgbClr val="00B050"/>
                </a:solidFill>
              </a:rPr>
              <a:t>85.7% increase</a:t>
            </a:r>
            <a:r>
              <a:rPr lang="en-US" dirty="0"/>
              <a:t>)</a:t>
            </a:r>
          </a:p>
          <a:p>
            <a:r>
              <a:rPr lang="en-US" dirty="0"/>
              <a:t>Service Providers: 24 &gt; 29 				(</a:t>
            </a:r>
            <a:r>
              <a:rPr lang="en-US" dirty="0">
                <a:solidFill>
                  <a:srgbClr val="00B050"/>
                </a:solidFill>
              </a:rPr>
              <a:t>20.8% increase</a:t>
            </a:r>
            <a:r>
              <a:rPr lang="en-US" dirty="0"/>
              <a:t>)</a:t>
            </a:r>
          </a:p>
          <a:p>
            <a:r>
              <a:rPr lang="en-US" dirty="0"/>
              <a:t>Vendors: 11 &gt; 13 					(</a:t>
            </a:r>
            <a:r>
              <a:rPr lang="en-US" dirty="0">
                <a:solidFill>
                  <a:srgbClr val="00B050"/>
                </a:solidFill>
              </a:rPr>
              <a:t>18.2% increase</a:t>
            </a:r>
            <a:r>
              <a:rPr lang="en-US" dirty="0"/>
              <a:t>)</a:t>
            </a:r>
          </a:p>
          <a:p>
            <a:r>
              <a:rPr lang="en-US" dirty="0"/>
              <a:t>Legal Providers: 21 &gt; 24 				(</a:t>
            </a:r>
            <a:r>
              <a:rPr lang="en-US" dirty="0">
                <a:solidFill>
                  <a:srgbClr val="00B050"/>
                </a:solidFill>
              </a:rPr>
              <a:t>14.3% increase</a:t>
            </a:r>
            <a:r>
              <a:rPr lang="en-US" dirty="0"/>
              <a:t>)</a:t>
            </a:r>
          </a:p>
          <a:p>
            <a:r>
              <a:rPr lang="en-US" dirty="0"/>
              <a:t>Standards maintained: 1 &gt; 2 				(</a:t>
            </a:r>
            <a:r>
              <a:rPr lang="en-US" dirty="0">
                <a:solidFill>
                  <a:srgbClr val="00B050"/>
                </a:solidFill>
              </a:rPr>
              <a:t>100% increase</a:t>
            </a:r>
            <a:r>
              <a:rPr lang="en-US" dirty="0"/>
              <a:t>)</a:t>
            </a:r>
          </a:p>
          <a:p>
            <a:r>
              <a:rPr lang="en-US" dirty="0"/>
              <a:t>New specifications under proposal: 1 &gt; 3 		(</a:t>
            </a:r>
            <a:r>
              <a:rPr lang="en-US" dirty="0">
                <a:solidFill>
                  <a:srgbClr val="00B050"/>
                </a:solidFill>
              </a:rPr>
              <a:t>200% increase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390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 dirty="0"/>
              <a:t>Get Started With Your Adoption and Participation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4294967295"/>
          </p:nvPr>
        </p:nvSpPr>
        <p:spPr>
          <a:xfrm>
            <a:off x="0" y="5832475"/>
            <a:ext cx="11633200" cy="7858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-US" sz="3200" dirty="0"/>
              <a:t>https://</a:t>
            </a:r>
            <a:r>
              <a:rPr lang="en-US" sz="3200" dirty="0" err="1"/>
              <a:t>www.openchainproject.org</a:t>
            </a:r>
            <a:r>
              <a:rPr lang="en-US" sz="3200" dirty="0"/>
              <a:t>/participate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8BDACAC2-9798-AAD0-C560-FEB9F7032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542" y="3234786"/>
            <a:ext cx="2366916" cy="23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5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9;g17bbeb37c32_0_11">
            <a:extLst>
              <a:ext uri="{FF2B5EF4-FFF2-40B4-BE49-F238E27FC236}">
                <a16:creationId xmlns:a16="http://schemas.microsoft.com/office/drawing/2014/main" id="{945CC8A9-154A-A7DD-2837-9CEFA68F7632}"/>
              </a:ext>
            </a:extLst>
          </p:cNvPr>
          <p:cNvSpPr txBox="1">
            <a:spLocks/>
          </p:cNvSpPr>
          <p:nvPr/>
        </p:nvSpPr>
        <p:spPr>
          <a:xfrm>
            <a:off x="415600" y="2618600"/>
            <a:ext cx="113608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Light"/>
              <a:buNone/>
              <a:defRPr sz="3000" b="0" i="0" u="none" strike="noStrike" cap="none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buSzPct val="111111"/>
            </a:pPr>
            <a:r>
              <a:rPr lang="en-US" sz="4000" dirty="0">
                <a:solidFill>
                  <a:srgbClr val="003778"/>
                </a:solidFill>
                <a:latin typeface="+mn-lt"/>
              </a:rPr>
              <a:t>Members Represent Over 5.9 Trillion USD In Market Value</a:t>
            </a:r>
          </a:p>
        </p:txBody>
      </p:sp>
    </p:spTree>
    <p:extLst>
      <p:ext uri="{BB962C8B-B14F-4D97-AF65-F5344CB8AC3E}">
        <p14:creationId xmlns:p14="http://schemas.microsoft.com/office/powerpoint/2010/main" val="404052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6BCDACD-9CCF-F144-B82F-CF106AF8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Broader Community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4F383-A665-CF63-9DED-2C39F6431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67" y="1172163"/>
            <a:ext cx="4761374" cy="4852852"/>
          </a:xfrm>
        </p:spPr>
        <p:txBody>
          <a:bodyPr/>
          <a:lstStyle/>
          <a:p>
            <a:pPr marL="152396" indent="0">
              <a:buNone/>
            </a:pPr>
            <a:r>
              <a:rPr lang="en-US" sz="2000" b="1" dirty="0"/>
              <a:t>Main Work Groups:</a:t>
            </a:r>
          </a:p>
          <a:p>
            <a:r>
              <a:rPr lang="en-US" sz="2000" dirty="0"/>
              <a:t>Specification (Spring 2016~)</a:t>
            </a:r>
          </a:p>
          <a:p>
            <a:r>
              <a:rPr lang="en-US" sz="2000" dirty="0"/>
              <a:t>Education (Autumn 2020~)</a:t>
            </a:r>
          </a:p>
          <a:p>
            <a:pPr marL="152396" indent="0">
              <a:buNone/>
            </a:pPr>
            <a:r>
              <a:rPr lang="en-US" sz="2000" b="1" dirty="0"/>
              <a:t>Community Work Groups:</a:t>
            </a:r>
          </a:p>
          <a:p>
            <a:r>
              <a:rPr lang="en-US" sz="2000" dirty="0"/>
              <a:t>Tooling (Summer 2019~)</a:t>
            </a:r>
          </a:p>
          <a:p>
            <a:r>
              <a:rPr lang="en-US" sz="2000" dirty="0"/>
              <a:t>Export Control (Winter 2022~)</a:t>
            </a:r>
          </a:p>
          <a:p>
            <a:r>
              <a:rPr lang="en-US" sz="2000" dirty="0"/>
              <a:t>Public Policy (Winter 2022~)</a:t>
            </a:r>
          </a:p>
          <a:p>
            <a:pPr marL="152396" indent="0">
              <a:buNone/>
            </a:pPr>
            <a:r>
              <a:rPr lang="en-US" sz="2000" b="1" dirty="0"/>
              <a:t>Special Interest Groups:</a:t>
            </a:r>
          </a:p>
          <a:p>
            <a:r>
              <a:rPr lang="en-US" sz="2000" dirty="0"/>
              <a:t>Automotive (Summer 2019~)</a:t>
            </a:r>
          </a:p>
          <a:p>
            <a:r>
              <a:rPr lang="en-US" sz="2000" dirty="0"/>
              <a:t>Telecom (Spring 2021~)</a:t>
            </a:r>
            <a:endParaRPr lang="en-JP" sz="2000" dirty="0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833CE329-592F-338B-7504-CDC16226C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905" y="2257086"/>
            <a:ext cx="3137762" cy="3137762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A4ADEC-63AE-1205-B5A4-8A2F1FADD12B}"/>
              </a:ext>
            </a:extLst>
          </p:cNvPr>
          <p:cNvSpPr txBox="1">
            <a:spLocks/>
          </p:cNvSpPr>
          <p:nvPr/>
        </p:nvSpPr>
        <p:spPr>
          <a:xfrm>
            <a:off x="5073041" y="1172163"/>
            <a:ext cx="3784344" cy="472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168FDF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4872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68FDF"/>
              </a:buClr>
              <a:buSzPts val="1700"/>
              <a:buFont typeface="Arial"/>
              <a:buChar char="○"/>
              <a:defRPr sz="2267" b="0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68FDF"/>
              </a:buClr>
              <a:buSzPts val="1600"/>
              <a:buFont typeface="Arial"/>
              <a:buChar char="■"/>
              <a:defRPr sz="2133" b="0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3178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68FDF"/>
              </a:buClr>
              <a:buSzPts val="1500"/>
              <a:buFont typeface="Arial"/>
              <a:buChar char="●"/>
              <a:defRPr sz="2000" b="0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68FDF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indent="0">
              <a:buNone/>
            </a:pPr>
            <a:r>
              <a:rPr lang="en-US" sz="2000" b="1" dirty="0"/>
              <a:t>Regional User Groups</a:t>
            </a:r>
          </a:p>
          <a:p>
            <a:r>
              <a:rPr lang="en-US" sz="2000" dirty="0"/>
              <a:t>Japan (Dec 2017~)</a:t>
            </a:r>
          </a:p>
          <a:p>
            <a:r>
              <a:rPr lang="en-US" sz="2000" dirty="0"/>
              <a:t>Korea (Jan 2019~)</a:t>
            </a:r>
          </a:p>
          <a:p>
            <a:r>
              <a:rPr lang="en-US" sz="2000" dirty="0"/>
              <a:t>India (Sept 2019~)</a:t>
            </a:r>
          </a:p>
          <a:p>
            <a:r>
              <a:rPr lang="en-US" sz="2000" dirty="0"/>
              <a:t>China (Sept 2019~)</a:t>
            </a:r>
          </a:p>
          <a:p>
            <a:r>
              <a:rPr lang="en-US" sz="2000" dirty="0"/>
              <a:t>Taiwan (Sept 2019~)</a:t>
            </a:r>
          </a:p>
          <a:p>
            <a:r>
              <a:rPr lang="en-US" sz="2000" dirty="0"/>
              <a:t>Germany (Jan 2020~)</a:t>
            </a:r>
          </a:p>
          <a:p>
            <a:r>
              <a:rPr lang="en-US" sz="2000" dirty="0"/>
              <a:t>UK (June 2020~)</a:t>
            </a:r>
          </a:p>
          <a:p>
            <a:r>
              <a:rPr lang="en-US" sz="2000" dirty="0"/>
              <a:t>USA (Dec 2020~)</a:t>
            </a:r>
            <a:endParaRPr lang="en-JP" sz="2000" dirty="0"/>
          </a:p>
        </p:txBody>
      </p:sp>
    </p:spTree>
    <p:extLst>
      <p:ext uri="{BB962C8B-B14F-4D97-AF65-F5344CB8AC3E}">
        <p14:creationId xmlns:p14="http://schemas.microsoft.com/office/powerpoint/2010/main" val="142466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 Placeholder 2">
            <a:extLst>
              <a:ext uri="{FF2B5EF4-FFF2-40B4-BE49-F238E27FC236}">
                <a16:creationId xmlns:a16="http://schemas.microsoft.com/office/drawing/2014/main" id="{37043F52-0A0C-4F5F-16D1-5ED6CC69FEAC}"/>
              </a:ext>
            </a:extLst>
          </p:cNvPr>
          <p:cNvSpPr txBox="1">
            <a:spLocks/>
          </p:cNvSpPr>
          <p:nvPr/>
        </p:nvSpPr>
        <p:spPr>
          <a:xfrm>
            <a:off x="935692" y="6251093"/>
            <a:ext cx="4045675" cy="26586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/>
            <a:r>
              <a:rPr lang="en-US" sz="1333"/>
              <a:t>Platinum Member / Conformance Pending</a:t>
            </a:r>
          </a:p>
        </p:txBody>
      </p:sp>
      <p:sp>
        <p:nvSpPr>
          <p:cNvPr id="282" name="Text Placeholder 2">
            <a:extLst>
              <a:ext uri="{FF2B5EF4-FFF2-40B4-BE49-F238E27FC236}">
                <a16:creationId xmlns:a16="http://schemas.microsoft.com/office/drawing/2014/main" id="{D6D4B7C6-493C-D9AA-C58C-53BB618A1AC6}"/>
              </a:ext>
            </a:extLst>
          </p:cNvPr>
          <p:cNvSpPr txBox="1">
            <a:spLocks/>
          </p:cNvSpPr>
          <p:nvPr/>
        </p:nvSpPr>
        <p:spPr>
          <a:xfrm>
            <a:off x="8175628" y="6232329"/>
            <a:ext cx="3507317" cy="26586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/>
            <a:r>
              <a:rPr lang="en-US" sz="1333"/>
              <a:t>ISO/IEC 5230 + DIS 18974 Conformant</a:t>
            </a:r>
          </a:p>
        </p:txBody>
      </p:sp>
      <p:sp>
        <p:nvSpPr>
          <p:cNvPr id="278" name="Text Placeholder 2">
            <a:extLst>
              <a:ext uri="{FF2B5EF4-FFF2-40B4-BE49-F238E27FC236}">
                <a16:creationId xmlns:a16="http://schemas.microsoft.com/office/drawing/2014/main" id="{39A2378A-6FD5-445E-E2FB-5B783E847021}"/>
              </a:ext>
            </a:extLst>
          </p:cNvPr>
          <p:cNvSpPr txBox="1">
            <a:spLocks/>
          </p:cNvSpPr>
          <p:nvPr/>
        </p:nvSpPr>
        <p:spPr>
          <a:xfrm>
            <a:off x="4401269" y="6242271"/>
            <a:ext cx="3881231" cy="26586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/>
            <a:r>
              <a:rPr lang="en-US" sz="1333"/>
              <a:t>Platinum Member + ISO/IEC 5230 Conformant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6CEB1E5-49F6-75AC-B26B-81753AEB54BB}"/>
              </a:ext>
            </a:extLst>
          </p:cNvPr>
          <p:cNvGraphicFramePr>
            <a:graphicFrameLocks noGrp="1"/>
          </p:cNvGraphicFramePr>
          <p:nvPr/>
        </p:nvGraphicFramePr>
        <p:xfrm>
          <a:off x="175740" y="1576402"/>
          <a:ext cx="11939373" cy="4116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597">
                  <a:extLst>
                    <a:ext uri="{9D8B030D-6E8A-4147-A177-3AD203B41FA5}">
                      <a16:colId xmlns:a16="http://schemas.microsoft.com/office/drawing/2014/main" val="4127865042"/>
                    </a:ext>
                  </a:extLst>
                </a:gridCol>
                <a:gridCol w="1326597">
                  <a:extLst>
                    <a:ext uri="{9D8B030D-6E8A-4147-A177-3AD203B41FA5}">
                      <a16:colId xmlns:a16="http://schemas.microsoft.com/office/drawing/2014/main" val="3753502778"/>
                    </a:ext>
                  </a:extLst>
                </a:gridCol>
                <a:gridCol w="1326597">
                  <a:extLst>
                    <a:ext uri="{9D8B030D-6E8A-4147-A177-3AD203B41FA5}">
                      <a16:colId xmlns:a16="http://schemas.microsoft.com/office/drawing/2014/main" val="2457971070"/>
                    </a:ext>
                  </a:extLst>
                </a:gridCol>
                <a:gridCol w="1326597">
                  <a:extLst>
                    <a:ext uri="{9D8B030D-6E8A-4147-A177-3AD203B41FA5}">
                      <a16:colId xmlns:a16="http://schemas.microsoft.com/office/drawing/2014/main" val="2704094906"/>
                    </a:ext>
                  </a:extLst>
                </a:gridCol>
                <a:gridCol w="1326597">
                  <a:extLst>
                    <a:ext uri="{9D8B030D-6E8A-4147-A177-3AD203B41FA5}">
                      <a16:colId xmlns:a16="http://schemas.microsoft.com/office/drawing/2014/main" val="4264155200"/>
                    </a:ext>
                  </a:extLst>
                </a:gridCol>
                <a:gridCol w="1326597">
                  <a:extLst>
                    <a:ext uri="{9D8B030D-6E8A-4147-A177-3AD203B41FA5}">
                      <a16:colId xmlns:a16="http://schemas.microsoft.com/office/drawing/2014/main" val="1336573612"/>
                    </a:ext>
                  </a:extLst>
                </a:gridCol>
                <a:gridCol w="1326597">
                  <a:extLst>
                    <a:ext uri="{9D8B030D-6E8A-4147-A177-3AD203B41FA5}">
                      <a16:colId xmlns:a16="http://schemas.microsoft.com/office/drawing/2014/main" val="1459878134"/>
                    </a:ext>
                  </a:extLst>
                </a:gridCol>
                <a:gridCol w="1326597">
                  <a:extLst>
                    <a:ext uri="{9D8B030D-6E8A-4147-A177-3AD203B41FA5}">
                      <a16:colId xmlns:a16="http://schemas.microsoft.com/office/drawing/2014/main" val="1840657742"/>
                    </a:ext>
                  </a:extLst>
                </a:gridCol>
                <a:gridCol w="1326597">
                  <a:extLst>
                    <a:ext uri="{9D8B030D-6E8A-4147-A177-3AD203B41FA5}">
                      <a16:colId xmlns:a16="http://schemas.microsoft.com/office/drawing/2014/main" val="1450277846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Automotive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Banking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Cloud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Consumer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Industrial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SaaS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Service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Silicon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Telco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06514518"/>
                  </a:ext>
                </a:extLst>
              </a:tr>
              <a:tr h="379186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696771"/>
                  </a:ext>
                </a:extLst>
              </a:tr>
            </a:tbl>
          </a:graphicData>
        </a:graphic>
      </p:graphicFrame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Example Verticals Impacted by OpenChain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AA80A-2D37-2E2A-4418-283020B0D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52" y="1937865"/>
            <a:ext cx="1076755" cy="272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FAA545-E2D2-5BCB-256A-D761AD6E2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06" y="2215720"/>
            <a:ext cx="816631" cy="50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AC8807-FD42-ABFC-F802-FF836A6E4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2071" y="1995887"/>
            <a:ext cx="945783" cy="290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0B6B06-5A67-AD9E-FA11-A36B91540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935" y="2434710"/>
            <a:ext cx="651051" cy="399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98CDDA-74AE-3CB9-DE75-D632815EF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641" y="2281378"/>
            <a:ext cx="897851" cy="3591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EBCB69-955B-5A67-232B-2DB5A728D9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4335" y="2634680"/>
            <a:ext cx="670556" cy="411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83D254-E688-134F-9DC9-96445756C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647" y="2977757"/>
            <a:ext cx="756772" cy="3027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65CC7-9D49-3984-5856-83AD1C9A2A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9511" y="2668686"/>
            <a:ext cx="897851" cy="305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B33000-53A2-0F1D-4C44-0818ADD794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3262" y="2255868"/>
            <a:ext cx="1028655" cy="1988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40F6D7-1047-C5F2-30E0-BACFA65F34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611" y="3724825"/>
            <a:ext cx="744720" cy="2581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990A4E-C961-A04D-38BB-DBF52F01DD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289" y="3411491"/>
            <a:ext cx="1028656" cy="2125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2355D3-267C-D26D-5A8E-DE0EB1B52A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050" y="4048445"/>
            <a:ext cx="744721" cy="2929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FDEC89-B332-CCAB-6B65-85AF516ABB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409" y="4438191"/>
            <a:ext cx="777767" cy="2125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9DEE9D-3F7B-99A2-A8FD-0593E0EE51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9361" y="2641812"/>
            <a:ext cx="717736" cy="378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D1659E-ED76-2DA8-02FA-41B42DF016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5975" y="2948820"/>
            <a:ext cx="817325" cy="5012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044E27-3566-A331-6A77-732BB40EB2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0533" y="3921074"/>
            <a:ext cx="622263" cy="1700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3F2047-884F-E21B-1500-7F3514D1280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67463" y="3088966"/>
            <a:ext cx="877600" cy="3100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3E0B755-7B8C-72D3-2D91-A3E7A62BD2D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90777" y="3417845"/>
            <a:ext cx="467187" cy="467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AB5D982-5219-E4C2-7EB7-EC87933494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2749" y="5729749"/>
            <a:ext cx="641555" cy="2822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E436CBF-CBF8-63D9-B731-AE58D8B871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20187" y="3719245"/>
            <a:ext cx="969768" cy="1486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B9F783-E10B-A9AA-69D5-787F6105400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5594" y="4791154"/>
            <a:ext cx="833837" cy="1389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EAB556-7114-3B52-708F-8E4B24E410D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60719" y="3103287"/>
            <a:ext cx="848443" cy="5203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6190110-8A67-6C23-D3E9-99BD8AA4B0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70912" y="4061411"/>
            <a:ext cx="799097" cy="3143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78500B-DE40-2CF8-902E-F46D74D99F0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64849" y="3903008"/>
            <a:ext cx="1016793" cy="3660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859277-BAE3-190B-6C34-C089F8C8E74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06185" y="3591658"/>
            <a:ext cx="917564" cy="1406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F2BDBB0-B200-F8DA-352F-4145ED6C0D8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580" y="5061982"/>
            <a:ext cx="989117" cy="1780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6C95BF1-FE90-5790-4E0F-FFEC52000CE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5594" y="5366693"/>
            <a:ext cx="768625" cy="225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4B7EB82-A94F-628B-9571-45DD202C25D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534079" y="4306381"/>
            <a:ext cx="515368" cy="2748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FBE7CE7-B128-A308-10C9-E54ED25A97A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768874" y="1922879"/>
            <a:ext cx="745393" cy="34624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74D1E13-B9C8-5732-B60E-7A58C6E0D60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85149" y="2755928"/>
            <a:ext cx="734136" cy="407853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46ED4FB3-F0C7-E141-F505-EF3AED8A752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22714" y="2453704"/>
            <a:ext cx="1004116" cy="334705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E07AAC82-817B-31C6-B953-DE4CDD8C399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400447" y="1883507"/>
            <a:ext cx="811632" cy="450907"/>
          </a:xfrm>
          <a:prstGeom prst="rect">
            <a:avLst/>
          </a:prstGeom>
        </p:spPr>
      </p:pic>
      <p:sp>
        <p:nvSpPr>
          <p:cNvPr id="273" name="Text Placeholder 2">
            <a:extLst>
              <a:ext uri="{FF2B5EF4-FFF2-40B4-BE49-F238E27FC236}">
                <a16:creationId xmlns:a16="http://schemas.microsoft.com/office/drawing/2014/main" id="{454ED604-3260-0F98-FC12-6DD904FF280A}"/>
              </a:ext>
            </a:extLst>
          </p:cNvPr>
          <p:cNvSpPr txBox="1">
            <a:spLocks/>
          </p:cNvSpPr>
          <p:nvPr/>
        </p:nvSpPr>
        <p:spPr>
          <a:xfrm>
            <a:off x="76887" y="6493498"/>
            <a:ext cx="12038229" cy="39398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algn="ctr"/>
            <a:r>
              <a:rPr lang="en-US" sz="1867"/>
              <a:t>This is a snapshot based on membership and select conformant organizations currently listed on our website. Total conformant numbers are far higher. </a:t>
            </a:r>
            <a:br>
              <a:rPr lang="en-US" sz="1867"/>
            </a:br>
            <a:r>
              <a:rPr lang="en-US" sz="1867"/>
              <a:t>Example: </a:t>
            </a:r>
            <a:r>
              <a:rPr lang="en-US" sz="1867">
                <a:hlinkClick r:id="rId35"/>
              </a:rPr>
              <a:t>PwC Survey shows 20% of companies in Germany with over 2,000 employees already used ISO/IEC 5230</a:t>
            </a:r>
            <a:r>
              <a:rPr lang="en-US" sz="1867"/>
              <a:t>.</a:t>
            </a: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62654299-7EBD-8E57-7CBC-6FF9637A2067}"/>
              </a:ext>
            </a:extLst>
          </p:cNvPr>
          <p:cNvSpPr/>
          <p:nvPr/>
        </p:nvSpPr>
        <p:spPr>
          <a:xfrm>
            <a:off x="1010431" y="6343271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AECD2168-3308-619C-65D4-268F2EBF2E2F}"/>
              </a:ext>
            </a:extLst>
          </p:cNvPr>
          <p:cNvSpPr/>
          <p:nvPr/>
        </p:nvSpPr>
        <p:spPr>
          <a:xfrm>
            <a:off x="4464935" y="6338616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439320AF-00C7-B31E-DEC6-4B30218C16FF}"/>
              </a:ext>
            </a:extLst>
          </p:cNvPr>
          <p:cNvSpPr/>
          <p:nvPr/>
        </p:nvSpPr>
        <p:spPr>
          <a:xfrm>
            <a:off x="8257861" y="6329999"/>
            <a:ext cx="144895" cy="14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04D429-9907-78B0-2962-65CA8AA5F9B6}"/>
              </a:ext>
            </a:extLst>
          </p:cNvPr>
          <p:cNvSpPr/>
          <p:nvPr/>
        </p:nvSpPr>
        <p:spPr>
          <a:xfrm>
            <a:off x="27663" y="5079608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B66EAE-01D7-3376-2E8D-688C377BF977}"/>
              </a:ext>
            </a:extLst>
          </p:cNvPr>
          <p:cNvSpPr/>
          <p:nvPr/>
        </p:nvSpPr>
        <p:spPr>
          <a:xfrm>
            <a:off x="62133" y="2401713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1C218F-3E00-0943-0A96-1C12D9510C6C}"/>
              </a:ext>
            </a:extLst>
          </p:cNvPr>
          <p:cNvSpPr/>
          <p:nvPr/>
        </p:nvSpPr>
        <p:spPr>
          <a:xfrm>
            <a:off x="2864737" y="2768057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114F53-4A7E-0B3C-62E1-21F764CC6AFA}"/>
              </a:ext>
            </a:extLst>
          </p:cNvPr>
          <p:cNvSpPr/>
          <p:nvPr/>
        </p:nvSpPr>
        <p:spPr>
          <a:xfrm>
            <a:off x="2872803" y="3119659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38E01C-252B-1DF0-0D5C-886614C40AC7}"/>
              </a:ext>
            </a:extLst>
          </p:cNvPr>
          <p:cNvSpPr/>
          <p:nvPr/>
        </p:nvSpPr>
        <p:spPr>
          <a:xfrm>
            <a:off x="4179906" y="4003640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DA3770-1CE4-FF58-934B-07AD65686214}"/>
              </a:ext>
            </a:extLst>
          </p:cNvPr>
          <p:cNvSpPr/>
          <p:nvPr/>
        </p:nvSpPr>
        <p:spPr>
          <a:xfrm>
            <a:off x="4178717" y="3165407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801FCC-7B17-DD53-AD45-773AD3A86774}"/>
              </a:ext>
            </a:extLst>
          </p:cNvPr>
          <p:cNvSpPr/>
          <p:nvPr/>
        </p:nvSpPr>
        <p:spPr>
          <a:xfrm>
            <a:off x="5519817" y="2044220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A3B249-B5CA-F86C-F6D7-97DFFDA35A46}"/>
              </a:ext>
            </a:extLst>
          </p:cNvPr>
          <p:cNvSpPr/>
          <p:nvPr/>
        </p:nvSpPr>
        <p:spPr>
          <a:xfrm>
            <a:off x="5519817" y="2735809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93FDC7-F016-9098-A3E3-EC49A501AF3C}"/>
              </a:ext>
            </a:extLst>
          </p:cNvPr>
          <p:cNvSpPr/>
          <p:nvPr/>
        </p:nvSpPr>
        <p:spPr>
          <a:xfrm>
            <a:off x="5516897" y="3308607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E643F6-682D-00C3-646C-27EB001189B7}"/>
              </a:ext>
            </a:extLst>
          </p:cNvPr>
          <p:cNvSpPr/>
          <p:nvPr/>
        </p:nvSpPr>
        <p:spPr>
          <a:xfrm>
            <a:off x="5516898" y="3621769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400DB84-4310-86FC-14C4-CA1FB0124D81}"/>
              </a:ext>
            </a:extLst>
          </p:cNvPr>
          <p:cNvSpPr/>
          <p:nvPr/>
        </p:nvSpPr>
        <p:spPr>
          <a:xfrm>
            <a:off x="5516898" y="3946611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F0FD3D0C-FB23-508A-97F4-407D5A0E59D4}"/>
              </a:ext>
            </a:extLst>
          </p:cNvPr>
          <p:cNvGrpSpPr/>
          <p:nvPr/>
        </p:nvGrpSpPr>
        <p:grpSpPr>
          <a:xfrm>
            <a:off x="9494553" y="1936181"/>
            <a:ext cx="1266236" cy="1712131"/>
            <a:chOff x="6131721" y="1418232"/>
            <a:chExt cx="949677" cy="12840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97AFE0-183D-9D5C-7CF8-260BE4406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369111" y="1418232"/>
              <a:ext cx="462411" cy="2836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701C16-6F4C-B17B-A8A2-3F5B2BCF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6343119" y="1733905"/>
              <a:ext cx="549419" cy="19412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87B979A-85A1-C042-E9DB-5C35D5A9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218947" y="1965285"/>
              <a:ext cx="837799" cy="17314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3A3DA79-5021-FCE6-BB33-9AAD5CD8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6194293" y="2548565"/>
              <a:ext cx="887105" cy="15376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5A180BF-7305-6692-2FA2-FC896D74F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278249" y="2188967"/>
              <a:ext cx="641685" cy="310323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D1853E1-709F-52A4-02B0-8215B66E60B5}"/>
                </a:ext>
              </a:extLst>
            </p:cNvPr>
            <p:cNvSpPr/>
            <p:nvPr/>
          </p:nvSpPr>
          <p:spPr>
            <a:xfrm>
              <a:off x="6178079" y="1491980"/>
              <a:ext cx="108671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CB8A9DD-1A1C-3302-E9E7-E5E6F34220E5}"/>
                </a:ext>
              </a:extLst>
            </p:cNvPr>
            <p:cNvSpPr/>
            <p:nvPr/>
          </p:nvSpPr>
          <p:spPr>
            <a:xfrm>
              <a:off x="6131721" y="2251814"/>
              <a:ext cx="108671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073FC52D-5E1F-9235-3AA4-F2E97ED9F5D2}"/>
              </a:ext>
            </a:extLst>
          </p:cNvPr>
          <p:cNvSpPr/>
          <p:nvPr/>
        </p:nvSpPr>
        <p:spPr>
          <a:xfrm>
            <a:off x="10809041" y="2601292"/>
            <a:ext cx="144895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A451465-E58A-227D-5675-D6DB12B9F318}"/>
              </a:ext>
            </a:extLst>
          </p:cNvPr>
          <p:cNvSpPr/>
          <p:nvPr/>
        </p:nvSpPr>
        <p:spPr>
          <a:xfrm>
            <a:off x="4184841" y="2754296"/>
            <a:ext cx="144895" cy="14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6949C4-EB17-AC52-AD35-457283D448D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90365" y="2505511"/>
            <a:ext cx="640031" cy="2844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8EB54B-5DDE-52C7-8A32-ABDCF7C47F0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311845" y="4395499"/>
            <a:ext cx="1034275" cy="124112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C8E7289C-81DA-4151-001A-11981A13227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334795" y="1965851"/>
            <a:ext cx="1028156" cy="236476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B13E6D22-2FC6-A0EA-E227-319B88E3CB5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457558" y="2867402"/>
            <a:ext cx="705639" cy="258733"/>
          </a:xfrm>
          <a:prstGeom prst="rect">
            <a:avLst/>
          </a:prstGeom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3575ED9C-9A4D-5EAC-1B5C-BC30F9A6880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368209" y="3164313"/>
            <a:ext cx="884340" cy="200451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0DC8BE85-71A6-861C-925B-187490C2917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538963" y="3487023"/>
            <a:ext cx="609839" cy="414691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58162515-A94E-0CAC-B086-A51954E819B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333665" y="4007990"/>
            <a:ext cx="980659" cy="189593"/>
          </a:xfrm>
          <a:prstGeom prst="rect">
            <a:avLst/>
          </a:prstGeom>
        </p:spPr>
      </p:pic>
      <p:pic>
        <p:nvPicPr>
          <p:cNvPr id="270" name="Picture 269">
            <a:extLst>
              <a:ext uri="{FF2B5EF4-FFF2-40B4-BE49-F238E27FC236}">
                <a16:creationId xmlns:a16="http://schemas.microsoft.com/office/drawing/2014/main" id="{A522FA15-3D0E-D063-D71B-A17E1CC1225E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490425" y="4683838"/>
            <a:ext cx="697960" cy="321061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E5B337CF-D627-C5AA-1CD1-949A7E0C0A8F}"/>
              </a:ext>
            </a:extLst>
          </p:cNvPr>
          <p:cNvSpPr/>
          <p:nvPr/>
        </p:nvSpPr>
        <p:spPr>
          <a:xfrm>
            <a:off x="8182377" y="3204825"/>
            <a:ext cx="144895" cy="14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257" name="Picture 25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CFB81E-2424-FF10-D6EE-0DFB1C166BD1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58107" y="2595801"/>
            <a:ext cx="899319" cy="413737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26D035FC-C3E3-DE7A-DD17-ADA15BAAC5A8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850490" y="1898039"/>
            <a:ext cx="581812" cy="581812"/>
          </a:xfrm>
          <a:prstGeom prst="rect">
            <a:avLst/>
          </a:prstGeom>
        </p:spPr>
      </p:pic>
      <p:pic>
        <p:nvPicPr>
          <p:cNvPr id="265" name="Picture 264" descr="A picture containing font, text, logo, graphics&#10;&#10;Description automatically generated">
            <a:extLst>
              <a:ext uri="{FF2B5EF4-FFF2-40B4-BE49-F238E27FC236}">
                <a16:creationId xmlns:a16="http://schemas.microsoft.com/office/drawing/2014/main" id="{53CA0B17-1183-1A20-D610-D5BD6FBAE3EF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03949" y="2024651"/>
            <a:ext cx="631337" cy="252240"/>
          </a:xfrm>
          <a:prstGeom prst="rect">
            <a:avLst/>
          </a:prstGeom>
        </p:spPr>
      </p:pic>
      <p:pic>
        <p:nvPicPr>
          <p:cNvPr id="269" name="Picture 268" descr="A colorful bird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373FA3D-8C77-056E-C6A3-38F3DFACE3BF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1158729" y="2923505"/>
            <a:ext cx="639633" cy="392308"/>
          </a:xfrm>
          <a:prstGeom prst="rect">
            <a:avLst/>
          </a:prstGeom>
        </p:spPr>
      </p:pic>
      <p:pic>
        <p:nvPicPr>
          <p:cNvPr id="276" name="Picture 27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76788F1-37FC-D36B-7180-530D3C02B77E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066320" y="3393885"/>
            <a:ext cx="715777" cy="325456"/>
          </a:xfrm>
          <a:prstGeom prst="rect">
            <a:avLst/>
          </a:prstGeom>
        </p:spPr>
      </p:pic>
      <p:pic>
        <p:nvPicPr>
          <p:cNvPr id="283" name="Picture 28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C56BADD-C05A-22C6-B283-474E7DF735C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430865" y="2433340"/>
            <a:ext cx="772249" cy="145869"/>
          </a:xfrm>
          <a:prstGeom prst="rect">
            <a:avLst/>
          </a:prstGeom>
        </p:spPr>
      </p:pic>
      <p:pic>
        <p:nvPicPr>
          <p:cNvPr id="285" name="Picture 284" descr="A picture containing creativity&#10;&#10;Description automatically generated with medium confidence">
            <a:extLst>
              <a:ext uri="{FF2B5EF4-FFF2-40B4-BE49-F238E27FC236}">
                <a16:creationId xmlns:a16="http://schemas.microsoft.com/office/drawing/2014/main" id="{330C9F27-2B99-5553-E841-8BCEF9A16AAB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000695" y="3820052"/>
            <a:ext cx="769805" cy="168627"/>
          </a:xfrm>
          <a:prstGeom prst="rect">
            <a:avLst/>
          </a:prstGeom>
        </p:spPr>
      </p:pic>
      <p:pic>
        <p:nvPicPr>
          <p:cNvPr id="289" name="Picture 288" descr="A picture containing font, logo, graphics, text&#10;&#10;Description automatically generated">
            <a:extLst>
              <a:ext uri="{FF2B5EF4-FFF2-40B4-BE49-F238E27FC236}">
                <a16:creationId xmlns:a16="http://schemas.microsoft.com/office/drawing/2014/main" id="{CB534873-93E6-758A-30C4-C9335305848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732229" y="2995323"/>
            <a:ext cx="927513" cy="250116"/>
          </a:xfrm>
          <a:prstGeom prst="rect">
            <a:avLst/>
          </a:prstGeom>
        </p:spPr>
      </p:pic>
      <p:sp>
        <p:nvSpPr>
          <p:cNvPr id="290" name="Oval 289">
            <a:extLst>
              <a:ext uri="{FF2B5EF4-FFF2-40B4-BE49-F238E27FC236}">
                <a16:creationId xmlns:a16="http://schemas.microsoft.com/office/drawing/2014/main" id="{B5857BFC-8ED9-509F-F3F1-79DEE1CCE40A}"/>
              </a:ext>
            </a:extLst>
          </p:cNvPr>
          <p:cNvSpPr/>
          <p:nvPr/>
        </p:nvSpPr>
        <p:spPr>
          <a:xfrm>
            <a:off x="69869" y="2060984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4C805722-E2AA-A3A8-7443-753F0328AE0A}"/>
              </a:ext>
            </a:extLst>
          </p:cNvPr>
          <p:cNvSpPr/>
          <p:nvPr/>
        </p:nvSpPr>
        <p:spPr>
          <a:xfrm>
            <a:off x="58287" y="2727104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3767707E-B1B1-2464-74BE-446597644618}"/>
              </a:ext>
            </a:extLst>
          </p:cNvPr>
          <p:cNvSpPr/>
          <p:nvPr/>
        </p:nvSpPr>
        <p:spPr>
          <a:xfrm>
            <a:off x="1547045" y="2119420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6AE46C92-F00B-D9FC-600B-88DFE811087E}"/>
              </a:ext>
            </a:extLst>
          </p:cNvPr>
          <p:cNvSpPr/>
          <p:nvPr/>
        </p:nvSpPr>
        <p:spPr>
          <a:xfrm>
            <a:off x="4181807" y="2453703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19230D24-D290-5A2F-2772-88B10EDCCDC5}"/>
              </a:ext>
            </a:extLst>
          </p:cNvPr>
          <p:cNvSpPr/>
          <p:nvPr/>
        </p:nvSpPr>
        <p:spPr>
          <a:xfrm>
            <a:off x="10814237" y="3119659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B0CB8AF5-BBBF-3411-937B-809D594BE8E2}"/>
              </a:ext>
            </a:extLst>
          </p:cNvPr>
          <p:cNvSpPr/>
          <p:nvPr/>
        </p:nvSpPr>
        <p:spPr>
          <a:xfrm>
            <a:off x="10814530" y="3520373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AEF2CD5B-100F-3B84-23C8-EC39356AC8F6}"/>
              </a:ext>
            </a:extLst>
          </p:cNvPr>
          <p:cNvSpPr/>
          <p:nvPr/>
        </p:nvSpPr>
        <p:spPr>
          <a:xfrm>
            <a:off x="10811325" y="3839560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299" name="Picture 298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85C8B05A-4A61-64E7-573F-197D2AF4726D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410037" y="3466460"/>
            <a:ext cx="818416" cy="124248"/>
          </a:xfrm>
          <a:prstGeom prst="rect">
            <a:avLst/>
          </a:prstGeom>
        </p:spPr>
      </p:pic>
      <p:sp>
        <p:nvSpPr>
          <p:cNvPr id="300" name="Oval 299">
            <a:extLst>
              <a:ext uri="{FF2B5EF4-FFF2-40B4-BE49-F238E27FC236}">
                <a16:creationId xmlns:a16="http://schemas.microsoft.com/office/drawing/2014/main" id="{4CBE1B1F-63AE-E6E3-8D71-0D740F488135}"/>
              </a:ext>
            </a:extLst>
          </p:cNvPr>
          <p:cNvSpPr/>
          <p:nvPr/>
        </p:nvSpPr>
        <p:spPr>
          <a:xfrm>
            <a:off x="4189683" y="3459764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D78115E0-BD2C-20AA-2435-192352BE32B0}"/>
              </a:ext>
            </a:extLst>
          </p:cNvPr>
          <p:cNvSpPr/>
          <p:nvPr/>
        </p:nvSpPr>
        <p:spPr>
          <a:xfrm>
            <a:off x="5514087" y="3062609"/>
            <a:ext cx="144895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25BE1A22-2580-9B77-FED4-C0066F0CA359}"/>
              </a:ext>
            </a:extLst>
          </p:cNvPr>
          <p:cNvGrpSpPr/>
          <p:nvPr/>
        </p:nvGrpSpPr>
        <p:grpSpPr>
          <a:xfrm>
            <a:off x="6895887" y="2014168"/>
            <a:ext cx="1134989" cy="2660184"/>
            <a:chOff x="7221020" y="1489992"/>
            <a:chExt cx="851242" cy="19951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0BB565-6591-DC94-8E24-7DF925FA6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7474981" y="2387779"/>
              <a:ext cx="451493" cy="31905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B2FEA50-B976-863D-5C29-2D86FFCB6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7481419" y="2793769"/>
              <a:ext cx="550028" cy="19251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B057B4E-85C4-6815-A392-4B454195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7460911" y="3368128"/>
              <a:ext cx="516186" cy="11700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C4174E1-8608-30F3-D216-0839E607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7434592" y="1901293"/>
              <a:ext cx="576631" cy="22680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A886BC3-9FD5-18B1-D529-AF986C973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7329692" y="1673117"/>
              <a:ext cx="742570" cy="18725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198C14A-BC36-C3C5-432D-EDC455AA5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7374395" y="1492466"/>
              <a:ext cx="686659" cy="121310"/>
            </a:xfrm>
            <a:prstGeom prst="rect">
              <a:avLst/>
            </a:prstGeom>
          </p:spPr>
        </p:pic>
        <p:pic>
          <p:nvPicPr>
            <p:cNvPr id="272" name="Picture 271">
              <a:extLst>
                <a:ext uri="{FF2B5EF4-FFF2-40B4-BE49-F238E27FC236}">
                  <a16:creationId xmlns:a16="http://schemas.microsoft.com/office/drawing/2014/main" id="{8139B1BC-226F-E29A-39E8-49C2062E1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7387456" y="2965849"/>
              <a:ext cx="663097" cy="402279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C7F9560-2AF1-2277-94FC-33737BBB7733}"/>
                </a:ext>
              </a:extLst>
            </p:cNvPr>
            <p:cNvSpPr/>
            <p:nvPr/>
          </p:nvSpPr>
          <p:spPr>
            <a:xfrm>
              <a:off x="7221021" y="1489992"/>
              <a:ext cx="108671" cy="108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pic>
          <p:nvPicPr>
            <p:cNvPr id="287" name="Picture 286" descr="A picture containing font, graphics, screenshot, logo&#10;&#10;Description automatically generated">
              <a:extLst>
                <a:ext uri="{FF2B5EF4-FFF2-40B4-BE49-F238E27FC236}">
                  <a16:creationId xmlns:a16="http://schemas.microsoft.com/office/drawing/2014/main" id="{DEA54D21-E7F1-224F-1A5D-139A1B055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7367204" y="2201548"/>
              <a:ext cx="689739" cy="149156"/>
            </a:xfrm>
            <a:prstGeom prst="rect">
              <a:avLst/>
            </a:prstGeom>
          </p:spPr>
        </p:pic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A56DB61D-C39D-BC26-5683-9830D8AD007E}"/>
                </a:ext>
              </a:extLst>
            </p:cNvPr>
            <p:cNvSpPr/>
            <p:nvPr/>
          </p:nvSpPr>
          <p:spPr>
            <a:xfrm>
              <a:off x="7223395" y="2265949"/>
              <a:ext cx="108671" cy="108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9168A16C-0216-E539-7B65-B6828D8354AB}"/>
                </a:ext>
              </a:extLst>
            </p:cNvPr>
            <p:cNvSpPr/>
            <p:nvPr/>
          </p:nvSpPr>
          <p:spPr>
            <a:xfrm>
              <a:off x="7221020" y="3122271"/>
              <a:ext cx="108671" cy="108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pic>
        <p:nvPicPr>
          <p:cNvPr id="306" name="Picture 305">
            <a:extLst>
              <a:ext uri="{FF2B5EF4-FFF2-40B4-BE49-F238E27FC236}">
                <a16:creationId xmlns:a16="http://schemas.microsoft.com/office/drawing/2014/main" id="{8E4A9695-4BBA-0E62-F8C1-253F38A6C99E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2943896" y="2379471"/>
            <a:ext cx="1079075" cy="1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9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white, font, design&#10;&#10;Description automatically generated">
            <a:extLst>
              <a:ext uri="{FF2B5EF4-FFF2-40B4-BE49-F238E27FC236}">
                <a16:creationId xmlns:a16="http://schemas.microsoft.com/office/drawing/2014/main" id="{20883014-4CDC-6B9B-42D4-F87CA0BF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795" y="3168355"/>
            <a:ext cx="1186560" cy="1186560"/>
          </a:xfrm>
          <a:prstGeom prst="rect">
            <a:avLst/>
          </a:prstGeom>
        </p:spPr>
      </p:pic>
      <p:sp>
        <p:nvSpPr>
          <p:cNvPr id="279" name="Google Shape;279;g17bbeb37c32_0_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-US" dirty="0">
                <a:solidFill>
                  <a:srgbClr val="003778"/>
                </a:solidFill>
              </a:rPr>
              <a:t>Trillions More In Market Value Touched</a:t>
            </a:r>
            <a:endParaRPr dirty="0">
              <a:solidFill>
                <a:srgbClr val="003778"/>
              </a:solidFill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683B09A-FE12-8971-82D5-120060F04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964" y="3477309"/>
            <a:ext cx="1108483" cy="526872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0F7E878-78BA-627D-8CF1-C52E84418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385" y="2202912"/>
            <a:ext cx="1943520" cy="48805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0F9F9DE3-C204-D69F-73EA-4C7464BA7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898" y="2716579"/>
            <a:ext cx="1344511" cy="752927"/>
          </a:xfrm>
          <a:prstGeom prst="rect">
            <a:avLst/>
          </a:prstGeom>
        </p:spPr>
      </p:pic>
      <p:pic>
        <p:nvPicPr>
          <p:cNvPr id="12" name="Picture 11" descr="A picture containing symbol, logo, emblem, trademark&#10;&#10;Description automatically generated">
            <a:extLst>
              <a:ext uri="{FF2B5EF4-FFF2-40B4-BE49-F238E27FC236}">
                <a16:creationId xmlns:a16="http://schemas.microsoft.com/office/drawing/2014/main" id="{BC472DAB-5E2D-ACAC-7DFC-12EE065B9E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982" y="5137835"/>
            <a:ext cx="1397700" cy="782712"/>
          </a:xfrm>
          <a:prstGeom prst="rect">
            <a:avLst/>
          </a:prstGeom>
        </p:spPr>
      </p:pic>
      <p:pic>
        <p:nvPicPr>
          <p:cNvPr id="14" name="Picture 13" descr="A blue logo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A145656D-0DDD-AD58-A970-0AFBDB06A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7153" y="5301526"/>
            <a:ext cx="1078464" cy="711161"/>
          </a:xfrm>
          <a:prstGeom prst="rect">
            <a:avLst/>
          </a:prstGeom>
        </p:spPr>
      </p:pic>
      <p:pic>
        <p:nvPicPr>
          <p:cNvPr id="16" name="Picture 15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2F48F1F2-3D77-9FC4-289F-7F9550BAB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7575" y="2312403"/>
            <a:ext cx="1683687" cy="247093"/>
          </a:xfrm>
          <a:prstGeom prst="rect">
            <a:avLst/>
          </a:prstGeom>
        </p:spPr>
      </p:pic>
      <p:pic>
        <p:nvPicPr>
          <p:cNvPr id="18" name="Picture 17" descr="A picture containing logo, text, symbol, trademark&#10;&#10;Description automatically generated">
            <a:extLst>
              <a:ext uri="{FF2B5EF4-FFF2-40B4-BE49-F238E27FC236}">
                <a16:creationId xmlns:a16="http://schemas.microsoft.com/office/drawing/2014/main" id="{A3DF8A1C-689E-0549-DC28-FD53F7B33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0642" y="5159415"/>
            <a:ext cx="1287757" cy="721144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 with medium confidence">
            <a:extLst>
              <a:ext uri="{FF2B5EF4-FFF2-40B4-BE49-F238E27FC236}">
                <a16:creationId xmlns:a16="http://schemas.microsoft.com/office/drawing/2014/main" id="{EC3404CD-78A7-6C06-6308-639869D664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859" y="5167325"/>
            <a:ext cx="1366479" cy="765228"/>
          </a:xfrm>
          <a:prstGeom prst="rect">
            <a:avLst/>
          </a:prstGeom>
        </p:spPr>
      </p:pic>
      <p:pic>
        <p:nvPicPr>
          <p:cNvPr id="22" name="Picture 21" descr="A logo of a company&#10;&#10;Description automatically generated with low confidence">
            <a:extLst>
              <a:ext uri="{FF2B5EF4-FFF2-40B4-BE49-F238E27FC236}">
                <a16:creationId xmlns:a16="http://schemas.microsoft.com/office/drawing/2014/main" id="{C4596533-C547-C90B-4C66-0682CB5D6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20582" y="5986032"/>
            <a:ext cx="1038988" cy="581833"/>
          </a:xfrm>
          <a:prstGeom prst="rect">
            <a:avLst/>
          </a:prstGeom>
        </p:spPr>
      </p:pic>
      <p:pic>
        <p:nvPicPr>
          <p:cNvPr id="24" name="Picture 23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9A8344A-01FB-E002-1476-B2AA51A61A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8633" y="2875968"/>
            <a:ext cx="1397291" cy="440147"/>
          </a:xfrm>
          <a:prstGeom prst="rect">
            <a:avLst/>
          </a:prstGeom>
        </p:spPr>
      </p:pic>
      <p:pic>
        <p:nvPicPr>
          <p:cNvPr id="26" name="Picture 25" descr="A black text on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765815E2-2A20-DDFC-331B-5B9B456432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8778" y="5301525"/>
            <a:ext cx="1619628" cy="436923"/>
          </a:xfrm>
          <a:prstGeom prst="rect">
            <a:avLst/>
          </a:prstGeom>
        </p:spPr>
      </p:pic>
      <p:pic>
        <p:nvPicPr>
          <p:cNvPr id="28" name="Picture 2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5F253608-97B3-219F-6E68-A67FA73B4A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368" y="6009583"/>
            <a:ext cx="862371" cy="715136"/>
          </a:xfrm>
          <a:prstGeom prst="rect">
            <a:avLst/>
          </a:prstGeom>
        </p:spPr>
      </p:pic>
      <p:pic>
        <p:nvPicPr>
          <p:cNvPr id="30" name="Picture 29" descr="A red letter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8B50E65-9E15-6232-13A3-2C5BB64D45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2018" y="6281364"/>
            <a:ext cx="1307017" cy="260363"/>
          </a:xfrm>
          <a:prstGeom prst="rect">
            <a:avLst/>
          </a:prstGeom>
        </p:spPr>
      </p:pic>
      <p:pic>
        <p:nvPicPr>
          <p:cNvPr id="32" name="Picture 31" descr="A picture containing font, logo, graphics, circle&#10;&#10;Description automatically generated">
            <a:extLst>
              <a:ext uri="{FF2B5EF4-FFF2-40B4-BE49-F238E27FC236}">
                <a16:creationId xmlns:a16="http://schemas.microsoft.com/office/drawing/2014/main" id="{A5B62A18-E1FE-0705-C213-59A3F3F5A9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0282" y="4201150"/>
            <a:ext cx="705023" cy="705023"/>
          </a:xfrm>
          <a:prstGeom prst="rect">
            <a:avLst/>
          </a:prstGeom>
        </p:spPr>
      </p:pic>
      <p:pic>
        <p:nvPicPr>
          <p:cNvPr id="34" name="Picture 3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DF830638-F7EE-AE28-ABD0-3F4918026B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39499" y="4412839"/>
            <a:ext cx="1524548" cy="328948"/>
          </a:xfrm>
          <a:prstGeom prst="rect">
            <a:avLst/>
          </a:prstGeom>
        </p:spPr>
      </p:pic>
      <p:pic>
        <p:nvPicPr>
          <p:cNvPr id="36" name="Picture 35" descr="A picture containing font, graphics, symbol, logo&#10;&#10;Description automatically generated">
            <a:extLst>
              <a:ext uri="{FF2B5EF4-FFF2-40B4-BE49-F238E27FC236}">
                <a16:creationId xmlns:a16="http://schemas.microsoft.com/office/drawing/2014/main" id="{1B3ADE5B-1A71-CA96-8DF3-D596D28954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26446" y="6035277"/>
            <a:ext cx="1281551" cy="717668"/>
          </a:xfrm>
          <a:prstGeom prst="rect">
            <a:avLst/>
          </a:prstGeom>
        </p:spPr>
      </p:pic>
      <p:pic>
        <p:nvPicPr>
          <p:cNvPr id="38" name="Picture 37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FCAEA61-70FA-9533-67F4-1453F57B16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49100" y="2201144"/>
            <a:ext cx="1186560" cy="664473"/>
          </a:xfrm>
          <a:prstGeom prst="rect">
            <a:avLst/>
          </a:prstGeom>
        </p:spPr>
      </p:pic>
      <p:pic>
        <p:nvPicPr>
          <p:cNvPr id="40" name="Picture 39" descr="A 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AB0983A-CBBD-C254-95A9-BA49D90FC9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73365" y="1954903"/>
            <a:ext cx="1558964" cy="700133"/>
          </a:xfrm>
          <a:prstGeom prst="rect">
            <a:avLst/>
          </a:prstGeom>
        </p:spPr>
      </p:pic>
      <p:pic>
        <p:nvPicPr>
          <p:cNvPr id="44" name="Picture 43" descr="A black and red logo&#10;&#10;Description automatically generated with low confidence">
            <a:extLst>
              <a:ext uri="{FF2B5EF4-FFF2-40B4-BE49-F238E27FC236}">
                <a16:creationId xmlns:a16="http://schemas.microsoft.com/office/drawing/2014/main" id="{DCE78A58-BAE4-BC97-5774-53511B7E58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66187" y="2128357"/>
            <a:ext cx="689204" cy="561368"/>
          </a:xfrm>
          <a:prstGeom prst="rect">
            <a:avLst/>
          </a:prstGeom>
        </p:spPr>
      </p:pic>
      <p:pic>
        <p:nvPicPr>
          <p:cNvPr id="46" name="Picture 45" descr="A picture containing text, font, orange, screenshot&#10;&#10;Description automatically generated">
            <a:extLst>
              <a:ext uri="{FF2B5EF4-FFF2-40B4-BE49-F238E27FC236}">
                <a16:creationId xmlns:a16="http://schemas.microsoft.com/office/drawing/2014/main" id="{F15E1DCA-9496-1CDC-CCCA-59177C61B4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33110" y="4341238"/>
            <a:ext cx="560671" cy="560671"/>
          </a:xfrm>
          <a:prstGeom prst="rect">
            <a:avLst/>
          </a:prstGeom>
        </p:spPr>
      </p:pic>
      <p:pic>
        <p:nvPicPr>
          <p:cNvPr id="48" name="Picture 47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977425B2-7CB3-7CF4-9F25-C7459F07223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03056" y="2208541"/>
            <a:ext cx="1436443" cy="313844"/>
          </a:xfrm>
          <a:prstGeom prst="rect">
            <a:avLst/>
          </a:prstGeom>
        </p:spPr>
      </p:pic>
      <p:pic>
        <p:nvPicPr>
          <p:cNvPr id="50" name="Picture 49" descr="A blue letter d&#10;&#10;Description automatically generated with low confidence">
            <a:extLst>
              <a:ext uri="{FF2B5EF4-FFF2-40B4-BE49-F238E27FC236}">
                <a16:creationId xmlns:a16="http://schemas.microsoft.com/office/drawing/2014/main" id="{8AC6F869-226C-4CBA-DDE7-F630E9B141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63764" y="5476643"/>
            <a:ext cx="1617376" cy="261805"/>
          </a:xfrm>
          <a:prstGeom prst="rect">
            <a:avLst/>
          </a:prstGeom>
        </p:spPr>
      </p:pic>
      <p:pic>
        <p:nvPicPr>
          <p:cNvPr id="52" name="Picture 51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81C246-519D-8B03-9691-3E3A94DCC40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34611" y="1524215"/>
            <a:ext cx="1199028" cy="480967"/>
          </a:xfrm>
          <a:prstGeom prst="rect">
            <a:avLst/>
          </a:prstGeom>
        </p:spPr>
      </p:pic>
      <p:pic>
        <p:nvPicPr>
          <p:cNvPr id="54" name="Picture 53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F40C03E2-C3CB-17BA-E809-A5D9D8BA90A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04023" y="4473131"/>
            <a:ext cx="1628967" cy="286747"/>
          </a:xfrm>
          <a:prstGeom prst="rect">
            <a:avLst/>
          </a:prstGeom>
        </p:spPr>
      </p:pic>
      <p:pic>
        <p:nvPicPr>
          <p:cNvPr id="56" name="Picture 55" descr="A picture containing font, graphics, logo, design&#10;&#10;Description automatically generated">
            <a:extLst>
              <a:ext uri="{FF2B5EF4-FFF2-40B4-BE49-F238E27FC236}">
                <a16:creationId xmlns:a16="http://schemas.microsoft.com/office/drawing/2014/main" id="{F00F496F-7F75-085C-1372-0DCEEBB8A1C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08408" y="3122236"/>
            <a:ext cx="4586541" cy="745105"/>
          </a:xfrm>
          <a:prstGeom prst="rect">
            <a:avLst/>
          </a:prstGeom>
        </p:spPr>
      </p:pic>
      <p:pic>
        <p:nvPicPr>
          <p:cNvPr id="58" name="Picture 57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857645E5-5CBF-66BC-5194-FACC97B8F6E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66964" y="1383400"/>
            <a:ext cx="1270000" cy="711200"/>
          </a:xfrm>
          <a:prstGeom prst="rect">
            <a:avLst/>
          </a:prstGeom>
        </p:spPr>
      </p:pic>
      <p:pic>
        <p:nvPicPr>
          <p:cNvPr id="60" name="Picture 59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308971E-9DD7-EEF5-9C3C-B2C776C2F53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84965" y="1576563"/>
            <a:ext cx="1728321" cy="301975"/>
          </a:xfrm>
          <a:prstGeom prst="rect">
            <a:avLst/>
          </a:prstGeom>
        </p:spPr>
      </p:pic>
      <p:pic>
        <p:nvPicPr>
          <p:cNvPr id="62" name="Picture 61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E9E77C8-D730-6DF7-D138-B4BD766B291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70369" y="3593148"/>
            <a:ext cx="1071716" cy="429897"/>
          </a:xfrm>
          <a:prstGeom prst="rect">
            <a:avLst/>
          </a:prstGeom>
        </p:spPr>
      </p:pic>
      <p:pic>
        <p:nvPicPr>
          <p:cNvPr id="256" name="Picture 255" descr="A green and white letter v&#10;&#10;Description automatically generated with medium confidence">
            <a:extLst>
              <a:ext uri="{FF2B5EF4-FFF2-40B4-BE49-F238E27FC236}">
                <a16:creationId xmlns:a16="http://schemas.microsoft.com/office/drawing/2014/main" id="{42E33CB4-B9CC-492D-5FD6-915016E77B3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9294" y="2318764"/>
            <a:ext cx="1331565" cy="254869"/>
          </a:xfrm>
          <a:prstGeom prst="rect">
            <a:avLst/>
          </a:prstGeom>
        </p:spPr>
      </p:pic>
      <p:pic>
        <p:nvPicPr>
          <p:cNvPr id="258" name="Picture 257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4CDBFEF-53B4-1C3D-04AA-1FFC429A830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8241" y="2825497"/>
            <a:ext cx="1673776" cy="482820"/>
          </a:xfrm>
          <a:prstGeom prst="rect">
            <a:avLst/>
          </a:prstGeom>
        </p:spPr>
      </p:pic>
      <p:pic>
        <p:nvPicPr>
          <p:cNvPr id="260" name="Picture 259" descr="A picture containing graphics, colorfulness, graphic design, circle&#10;&#10;Description automatically generated">
            <a:extLst>
              <a:ext uri="{FF2B5EF4-FFF2-40B4-BE49-F238E27FC236}">
                <a16:creationId xmlns:a16="http://schemas.microsoft.com/office/drawing/2014/main" id="{ED85A35A-11CA-0257-6062-49F411A3759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25979" y="4318446"/>
            <a:ext cx="834015" cy="655297"/>
          </a:xfrm>
          <a:prstGeom prst="rect">
            <a:avLst/>
          </a:prstGeom>
        </p:spPr>
      </p:pic>
      <p:pic>
        <p:nvPicPr>
          <p:cNvPr id="262" name="Picture 261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2B68119D-61DC-6E1B-14D5-4AAABC5C19A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348757" y="1505018"/>
            <a:ext cx="1457632" cy="490913"/>
          </a:xfrm>
          <a:prstGeom prst="rect">
            <a:avLst/>
          </a:prstGeom>
        </p:spPr>
      </p:pic>
      <p:pic>
        <p:nvPicPr>
          <p:cNvPr id="264" name="Picture 263" descr="A picture containing font, graphics, logo, electric blue&#10;&#10;Description automatically generated">
            <a:extLst>
              <a:ext uri="{FF2B5EF4-FFF2-40B4-BE49-F238E27FC236}">
                <a16:creationId xmlns:a16="http://schemas.microsoft.com/office/drawing/2014/main" id="{7F61D985-4AB4-3260-8E62-F6726BE90E2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18183" y="1577342"/>
            <a:ext cx="1359045" cy="330741"/>
          </a:xfrm>
          <a:prstGeom prst="rect">
            <a:avLst/>
          </a:prstGeom>
        </p:spPr>
      </p:pic>
      <p:pic>
        <p:nvPicPr>
          <p:cNvPr id="266" name="Picture 265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FAD8B2D2-8C54-CCB6-A0E0-FAC86B1E828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382856" y="2802574"/>
            <a:ext cx="1625549" cy="406388"/>
          </a:xfrm>
          <a:prstGeom prst="rect">
            <a:avLst/>
          </a:prstGeom>
        </p:spPr>
      </p:pic>
      <p:pic>
        <p:nvPicPr>
          <p:cNvPr id="268" name="Picture 267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EB9BB51A-A142-8685-927E-36B52C5412C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013298" y="3533401"/>
            <a:ext cx="2014567" cy="322617"/>
          </a:xfrm>
          <a:prstGeom prst="rect">
            <a:avLst/>
          </a:prstGeom>
        </p:spPr>
      </p:pic>
      <p:pic>
        <p:nvPicPr>
          <p:cNvPr id="270" name="Picture 269" descr="A picture containing font, logo, graphics, white&#10;&#10;Description automatically generated">
            <a:extLst>
              <a:ext uri="{FF2B5EF4-FFF2-40B4-BE49-F238E27FC236}">
                <a16:creationId xmlns:a16="http://schemas.microsoft.com/office/drawing/2014/main" id="{178333B6-246D-4E9D-641C-94D14C951521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185091" y="4360532"/>
            <a:ext cx="1633003" cy="395661"/>
          </a:xfrm>
          <a:prstGeom prst="rect">
            <a:avLst/>
          </a:prstGeom>
        </p:spPr>
      </p:pic>
      <p:pic>
        <p:nvPicPr>
          <p:cNvPr id="272" name="Picture 27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F684923-1D75-18F5-7004-60B3747F5E6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27462" y="5183854"/>
            <a:ext cx="1166817" cy="482821"/>
          </a:xfrm>
          <a:prstGeom prst="rect">
            <a:avLst/>
          </a:prstGeom>
        </p:spPr>
      </p:pic>
      <p:pic>
        <p:nvPicPr>
          <p:cNvPr id="274" name="Picture 273" descr="A blue and yellow logo&#10;&#10;Description automatically generated with medium confidence">
            <a:extLst>
              <a:ext uri="{FF2B5EF4-FFF2-40B4-BE49-F238E27FC236}">
                <a16:creationId xmlns:a16="http://schemas.microsoft.com/office/drawing/2014/main" id="{448AC4D4-6190-CFCD-DB79-C2D02242980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024452" y="6208914"/>
            <a:ext cx="1564181" cy="405265"/>
          </a:xfrm>
          <a:prstGeom prst="rect">
            <a:avLst/>
          </a:prstGeom>
        </p:spPr>
      </p:pic>
      <p:pic>
        <p:nvPicPr>
          <p:cNvPr id="276" name="Picture 27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0A0585FE-7210-897B-F9C9-F6EF71686D7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946263" y="4538909"/>
            <a:ext cx="2044391" cy="238512"/>
          </a:xfrm>
          <a:prstGeom prst="rect">
            <a:avLst/>
          </a:prstGeom>
        </p:spPr>
      </p:pic>
      <p:pic>
        <p:nvPicPr>
          <p:cNvPr id="278" name="Picture 27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9A587373-02DE-D64B-11B5-C25D3B509B76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119219" y="6212467"/>
            <a:ext cx="1683687" cy="363285"/>
          </a:xfrm>
          <a:prstGeom prst="rect">
            <a:avLst/>
          </a:prstGeom>
        </p:spPr>
      </p:pic>
      <p:pic>
        <p:nvPicPr>
          <p:cNvPr id="281" name="Picture 280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18585406-01EC-07F3-A9D1-E57A9533CA42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15223" y="6262123"/>
            <a:ext cx="1760583" cy="298845"/>
          </a:xfrm>
          <a:prstGeom prst="rect">
            <a:avLst/>
          </a:prstGeom>
        </p:spPr>
      </p:pic>
      <p:sp>
        <p:nvSpPr>
          <p:cNvPr id="283" name="Google Shape;279;g17bbeb37c32_0_11">
            <a:extLst>
              <a:ext uri="{FF2B5EF4-FFF2-40B4-BE49-F238E27FC236}">
                <a16:creationId xmlns:a16="http://schemas.microsoft.com/office/drawing/2014/main" id="{F23722CE-AFC1-2EFC-6E35-32FC7756D5C1}"/>
              </a:ext>
            </a:extLst>
          </p:cNvPr>
          <p:cNvSpPr txBox="1">
            <a:spLocks/>
          </p:cNvSpPr>
          <p:nvPr/>
        </p:nvSpPr>
        <p:spPr>
          <a:xfrm>
            <a:off x="4093618" y="3774630"/>
            <a:ext cx="4004765" cy="395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Light"/>
              <a:buNone/>
              <a:defRPr sz="3000" b="0" i="0" u="none" strike="noStrike" cap="none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buSzPct val="111111"/>
            </a:pPr>
            <a:r>
              <a:rPr lang="en-US" sz="1400">
                <a:solidFill>
                  <a:srgbClr val="FF0000"/>
                </a:solidFill>
              </a:rPr>
              <a:t>(Lockheed co-chairs our spec development)</a:t>
            </a:r>
          </a:p>
        </p:txBody>
      </p:sp>
      <p:sp>
        <p:nvSpPr>
          <p:cNvPr id="285" name="Text Placeholder 2">
            <a:extLst>
              <a:ext uri="{FF2B5EF4-FFF2-40B4-BE49-F238E27FC236}">
                <a16:creationId xmlns:a16="http://schemas.microsoft.com/office/drawing/2014/main" id="{69EE965C-E524-5EA8-ADE5-F762B222E451}"/>
              </a:ext>
            </a:extLst>
          </p:cNvPr>
          <p:cNvSpPr txBox="1">
            <a:spLocks/>
          </p:cNvSpPr>
          <p:nvPr/>
        </p:nvSpPr>
        <p:spPr>
          <a:xfrm>
            <a:off x="76887" y="6588631"/>
            <a:ext cx="12038229" cy="29884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algn="ctr"/>
            <a:r>
              <a:rPr lang="en-US" sz="1067"/>
              <a:t>This is a non-exhaustive list of participants on some of our community lists</a:t>
            </a:r>
          </a:p>
        </p:txBody>
      </p:sp>
    </p:spTree>
    <p:extLst>
      <p:ext uri="{BB962C8B-B14F-4D97-AF65-F5344CB8AC3E}">
        <p14:creationId xmlns:p14="http://schemas.microsoft.com/office/powerpoint/2010/main" val="2644005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14332</TotalTime>
  <Words>2096</Words>
  <Application>Microsoft Macintosh PowerPoint</Application>
  <PresentationFormat>Widescreen</PresentationFormat>
  <Paragraphs>223</Paragraphs>
  <Slides>55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Open Sans Medium</vt:lpstr>
      <vt:lpstr>Slack-Lato</vt:lpstr>
      <vt:lpstr>Arial</vt:lpstr>
      <vt:lpstr>Calibri</vt:lpstr>
      <vt:lpstr>Open Sans</vt:lpstr>
      <vt:lpstr>Roboto</vt:lpstr>
      <vt:lpstr>Roboto Slab</vt:lpstr>
      <vt:lpstr>Roboto Slab Light</vt:lpstr>
      <vt:lpstr>Office Theme</vt:lpstr>
      <vt:lpstr>The OpenChain Project</vt:lpstr>
      <vt:lpstr>Our Mental Model Of The Supply Chain</vt:lpstr>
      <vt:lpstr>The Actual Supply Chain</vt:lpstr>
      <vt:lpstr>PowerPoint Presentation</vt:lpstr>
      <vt:lpstr>We Got Together To Improve The Supply Chain</vt:lpstr>
      <vt:lpstr>PowerPoint Presentation</vt:lpstr>
      <vt:lpstr>Broader Community</vt:lpstr>
      <vt:lpstr>Example Verticals Impacted by OpenChain</vt:lpstr>
      <vt:lpstr>Trillions More In Market Value Touched</vt:lpstr>
      <vt:lpstr>1,000+</vt:lpstr>
      <vt:lpstr>Trust Built By Process Management</vt:lpstr>
      <vt:lpstr>The Standards Work Company By Company</vt:lpstr>
      <vt:lpstr>Freedom Of Choice In Using Our Standards</vt:lpstr>
      <vt:lpstr>Free Self-Certification Material</vt:lpstr>
      <vt:lpstr>Key News Around  ISO/IEC 5230:2020 </vt:lpstr>
      <vt:lpstr>OpenChain Has 105 ISO/IEC 5230 Conformant  Orgs Listed On Our Website (totals are higher)</vt:lpstr>
      <vt:lpstr>Recent ISO/IEC 5230 Conformance</vt:lpstr>
      <vt:lpstr>12%</vt:lpstr>
      <vt:lpstr>31%</vt:lpstr>
      <vt:lpstr>Key News Around  ISO/IEC 18974:2023 </vt:lpstr>
      <vt:lpstr>Conformance Continues With De-Facto Standard</vt:lpstr>
      <vt:lpstr>Key Developments</vt:lpstr>
      <vt:lpstr>What Else Is Happening?</vt:lpstr>
      <vt:lpstr>Community Health</vt:lpstr>
      <vt:lpstr>Interesting Data Point</vt:lpstr>
      <vt:lpstr>New “I’m Conformant” Form</vt:lpstr>
      <vt:lpstr>Project Outreach Improvements</vt:lpstr>
      <vt:lpstr>Project Participation Improvements</vt:lpstr>
      <vt:lpstr>Project Reference Material Improvements</vt:lpstr>
      <vt:lpstr>Use Of Our Reference Material By The Market</vt:lpstr>
      <vt:lpstr>Continuing Our Educational Webinars</vt:lpstr>
      <vt:lpstr>Many Events</vt:lpstr>
      <vt:lpstr>Including Our Standards In Publications</vt:lpstr>
      <vt:lpstr>And So Much More…</vt:lpstr>
      <vt:lpstr>Building The Future</vt:lpstr>
      <vt:lpstr>The Headline</vt:lpstr>
      <vt:lpstr>The Global Community Collaborates</vt:lpstr>
      <vt:lpstr>Current Versions of OpenChain Standards</vt:lpstr>
      <vt:lpstr>Draft Future Versions of Licensing / Security</vt:lpstr>
      <vt:lpstr>Next Steps: Licensing / Security</vt:lpstr>
      <vt:lpstr>Proposed OpenChain Contribution Specification</vt:lpstr>
      <vt:lpstr>SBOM Quality</vt:lpstr>
      <vt:lpstr>SBOM Quality Draft Spec – Required Elements</vt:lpstr>
      <vt:lpstr>Track All This Work </vt:lpstr>
      <vt:lpstr>Our Partner Ecosystem</vt:lpstr>
      <vt:lpstr>Partners Are A Key Multiplier For Our Standards</vt:lpstr>
      <vt:lpstr>13 Official Tooling Vendors</vt:lpstr>
      <vt:lpstr>13 Official Third-Party Certifiers</vt:lpstr>
      <vt:lpstr>29 Official Service Providers</vt:lpstr>
      <vt:lpstr>24 Official Legal Providers</vt:lpstr>
      <vt:lpstr>tl;dr: Big Project, Big Community. Plenty Commercial Support Too.</vt:lpstr>
      <vt:lpstr>OpenChain – A Brief Recap – Why Are We Here?</vt:lpstr>
      <vt:lpstr>Evolution: From A Young To A Middle-Aged Project</vt:lpstr>
      <vt:lpstr>Global Impact January to October 2023</vt:lpstr>
      <vt:lpstr>Get Started With Your Adoption and Participation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Coughlan Shane</dc:creator>
  <cp:lastModifiedBy>Coughlan Shane</cp:lastModifiedBy>
  <cp:revision>272</cp:revision>
  <dcterms:created xsi:type="dcterms:W3CDTF">2019-04-09T08:37:53Z</dcterms:created>
  <dcterms:modified xsi:type="dcterms:W3CDTF">2023-11-06T14:10:54Z</dcterms:modified>
</cp:coreProperties>
</file>